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Lora" charset="1" panose="00000500000000000000"/>
      <p:regular r:id="rId8"/>
    </p:embeddedFont>
    <p:embeddedFont>
      <p:font typeface="Lora Bold" charset="1" panose="00000800000000000000"/>
      <p:regular r:id="rId9"/>
    </p:embeddedFont>
    <p:embeddedFont>
      <p:font typeface="Lora Italics" charset="1" panose="00000500000000000000"/>
      <p:regular r:id="rId10"/>
    </p:embeddedFont>
    <p:embeddedFont>
      <p:font typeface="Lora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Montserrat" charset="1" panose="00000500000000000000"/>
      <p:regular r:id="rId16"/>
    </p:embeddedFont>
    <p:embeddedFont>
      <p:font typeface="Montserrat Bold" charset="1" panose="00000600000000000000"/>
      <p:regular r:id="rId17"/>
    </p:embeddedFont>
    <p:embeddedFont>
      <p:font typeface="Montserrat Italics" charset="1" panose="00000500000000000000"/>
      <p:regular r:id="rId18"/>
    </p:embeddedFont>
    <p:embeddedFont>
      <p:font typeface="Montserrat Bold Italics" charset="1" panose="000006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 Id="rId5" Target="../media/image29.jpeg" Type="http://schemas.openxmlformats.org/officeDocument/2006/relationships/image"/><Relationship Id="rId6" Target="../media/image30.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0829726" y="971550"/>
            <a:ext cx="6439299" cy="1101011"/>
          </a:xfrm>
          <a:prstGeom prst="rect">
            <a:avLst/>
          </a:prstGeom>
        </p:spPr>
        <p:txBody>
          <a:bodyPr anchor="t" rtlCol="false" tIns="0" lIns="0" bIns="0" rIns="0">
            <a:spAutoFit/>
          </a:bodyPr>
          <a:lstStyle/>
          <a:p>
            <a:pPr algn="r">
              <a:lnSpc>
                <a:spcPts val="4479"/>
              </a:lnSpc>
            </a:pPr>
            <a:r>
              <a:rPr lang="en-US" sz="3199" spc="479">
                <a:solidFill>
                  <a:srgbClr val="AE9142"/>
                </a:solidFill>
                <a:latin typeface="Lora Bold"/>
              </a:rPr>
              <a:t>UNIVERSITY OF NOTRE DAME</a:t>
            </a:r>
          </a:p>
        </p:txBody>
      </p:sp>
      <p:grpSp>
        <p:nvGrpSpPr>
          <p:cNvPr name="Group 3" id="3"/>
          <p:cNvGrpSpPr/>
          <p:nvPr/>
        </p:nvGrpSpPr>
        <p:grpSpPr>
          <a:xfrm rot="0">
            <a:off x="9343825" y="3804143"/>
            <a:ext cx="7925200" cy="5454157"/>
            <a:chOff x="0" y="0"/>
            <a:chExt cx="10566933" cy="7272210"/>
          </a:xfrm>
        </p:grpSpPr>
        <p:sp>
          <p:nvSpPr>
            <p:cNvPr name="TextBox 4" id="4"/>
            <p:cNvSpPr txBox="true"/>
            <p:nvPr/>
          </p:nvSpPr>
          <p:spPr>
            <a:xfrm rot="0">
              <a:off x="0" y="66675"/>
              <a:ext cx="10566933" cy="5998104"/>
            </a:xfrm>
            <a:prstGeom prst="rect">
              <a:avLst/>
            </a:prstGeom>
          </p:spPr>
          <p:txBody>
            <a:bodyPr anchor="t" rtlCol="false" tIns="0" lIns="0" bIns="0" rIns="0">
              <a:spAutoFit/>
            </a:bodyPr>
            <a:lstStyle/>
            <a:p>
              <a:pPr algn="r">
                <a:lnSpc>
                  <a:spcPts val="8800"/>
                </a:lnSpc>
              </a:pPr>
              <a:r>
                <a:rPr lang="en-US" sz="8000" spc="-80">
                  <a:solidFill>
                    <a:srgbClr val="0C2340"/>
                  </a:solidFill>
                  <a:latin typeface="Montserrat Classic Bold"/>
                </a:rPr>
                <a:t>Identifying Cancer with Machine Learning</a:t>
              </a:r>
            </a:p>
          </p:txBody>
        </p:sp>
        <p:sp>
          <p:nvSpPr>
            <p:cNvPr name="TextBox 5" id="5"/>
            <p:cNvSpPr txBox="true"/>
            <p:nvPr/>
          </p:nvSpPr>
          <p:spPr>
            <a:xfrm rot="0">
              <a:off x="1066800" y="6573339"/>
              <a:ext cx="9500133" cy="698870"/>
            </a:xfrm>
            <a:prstGeom prst="rect">
              <a:avLst/>
            </a:prstGeom>
          </p:spPr>
          <p:txBody>
            <a:bodyPr anchor="t" rtlCol="false" tIns="0" lIns="0" bIns="0" rIns="0">
              <a:spAutoFit/>
            </a:bodyPr>
            <a:lstStyle/>
            <a:p>
              <a:pPr algn="r">
                <a:lnSpc>
                  <a:spcPts val="4479"/>
                </a:lnSpc>
              </a:pPr>
              <a:r>
                <a:rPr lang="en-US" sz="3199" spc="159">
                  <a:solidFill>
                    <a:srgbClr val="0C2340"/>
                  </a:solidFill>
                  <a:latin typeface="Lora Italics"/>
                </a:rPr>
                <a:t>Case Study by Aldo, Avisek, &amp; Kait </a:t>
              </a:r>
            </a:p>
          </p:txBody>
        </p:sp>
      </p:grpSp>
      <p:sp>
        <p:nvSpPr>
          <p:cNvPr name="AutoShape 6" id="6"/>
          <p:cNvSpPr/>
          <p:nvPr/>
        </p:nvSpPr>
        <p:spPr>
          <a:xfrm rot="0">
            <a:off x="-533400" y="-514350"/>
            <a:ext cx="8420100" cy="11315700"/>
          </a:xfrm>
          <a:prstGeom prst="rect">
            <a:avLst/>
          </a:prstGeom>
          <a:solidFill>
            <a:srgbClr val="0C2340"/>
          </a:solidFill>
        </p:spPr>
      </p:sp>
      <p:pic>
        <p:nvPicPr>
          <p:cNvPr name="Picture 7" id="7"/>
          <p:cNvPicPr>
            <a:picLocks noChangeAspect="true"/>
          </p:cNvPicPr>
          <p:nvPr/>
        </p:nvPicPr>
        <p:blipFill>
          <a:blip r:embed="rId2">
            <a:alphaModFix amt="49000"/>
          </a:blip>
          <a:srcRect l="31440" t="0" r="31440" b="0"/>
          <a:stretch>
            <a:fillRect/>
          </a:stretch>
        </p:blipFill>
        <p:spPr>
          <a:xfrm flipH="false" flipV="false" rot="0">
            <a:off x="-789715" y="-403128"/>
            <a:ext cx="8676415" cy="11687137"/>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C2340"/>
        </a:solidFill>
      </p:bgPr>
    </p:bg>
    <p:spTree>
      <p:nvGrpSpPr>
        <p:cNvPr id="1" name=""/>
        <p:cNvGrpSpPr/>
        <p:nvPr/>
      </p:nvGrpSpPr>
      <p:grpSpPr>
        <a:xfrm>
          <a:off x="0" y="0"/>
          <a:ext cx="0" cy="0"/>
          <a:chOff x="0" y="0"/>
          <a:chExt cx="0" cy="0"/>
        </a:xfrm>
      </p:grpSpPr>
      <p:sp>
        <p:nvSpPr>
          <p:cNvPr name="AutoShape 2" id="2"/>
          <p:cNvSpPr/>
          <p:nvPr/>
        </p:nvSpPr>
        <p:spPr>
          <a:xfrm rot="0">
            <a:off x="6803575" y="-228600"/>
            <a:ext cx="11636825" cy="10744200"/>
          </a:xfrm>
          <a:prstGeom prst="rect">
            <a:avLst/>
          </a:prstGeom>
          <a:solidFill>
            <a:srgbClr val="EFEFEF"/>
          </a:solidFill>
        </p:spPr>
      </p:sp>
      <p:pic>
        <p:nvPicPr>
          <p:cNvPr name="Picture 3" id="3"/>
          <p:cNvPicPr>
            <a:picLocks noChangeAspect="true"/>
          </p:cNvPicPr>
          <p:nvPr/>
        </p:nvPicPr>
        <p:blipFill>
          <a:blip r:embed="rId2"/>
          <a:srcRect l="0" t="0" r="0" b="0"/>
          <a:stretch>
            <a:fillRect/>
          </a:stretch>
        </p:blipFill>
        <p:spPr>
          <a:xfrm flipH="false" flipV="false" rot="0">
            <a:off x="7212014" y="1314798"/>
            <a:ext cx="10437740" cy="6450488"/>
          </a:xfrm>
          <a:prstGeom prst="rect">
            <a:avLst/>
          </a:prstGeom>
        </p:spPr>
      </p:pic>
      <p:sp>
        <p:nvSpPr>
          <p:cNvPr name="TextBox 4" id="4"/>
          <p:cNvSpPr txBox="true"/>
          <p:nvPr/>
        </p:nvSpPr>
        <p:spPr>
          <a:xfrm rot="0">
            <a:off x="1028704" y="1019175"/>
            <a:ext cx="5262342" cy="2447330"/>
          </a:xfrm>
          <a:prstGeom prst="rect">
            <a:avLst/>
          </a:prstGeom>
        </p:spPr>
        <p:txBody>
          <a:bodyPr anchor="t" rtlCol="false" tIns="0" lIns="0" bIns="0" rIns="0">
            <a:spAutoFit/>
          </a:bodyPr>
          <a:lstStyle/>
          <a:p>
            <a:pPr>
              <a:lnSpc>
                <a:spcPts val="9600"/>
              </a:lnSpc>
            </a:pPr>
            <a:r>
              <a:rPr lang="en-US" sz="8000">
                <a:solidFill>
                  <a:srgbClr val="EFEFEF"/>
                </a:solidFill>
                <a:latin typeface="Montserrat Classic Bold"/>
              </a:rPr>
              <a:t>EDA Output</a:t>
            </a:r>
          </a:p>
        </p:txBody>
      </p:sp>
      <p:grpSp>
        <p:nvGrpSpPr>
          <p:cNvPr name="Group 5" id="5"/>
          <p:cNvGrpSpPr/>
          <p:nvPr/>
        </p:nvGrpSpPr>
        <p:grpSpPr>
          <a:xfrm rot="0">
            <a:off x="1028700" y="7765286"/>
            <a:ext cx="7144150" cy="1493014"/>
            <a:chOff x="0" y="0"/>
            <a:chExt cx="9525533" cy="1990685"/>
          </a:xfrm>
        </p:grpSpPr>
        <p:sp>
          <p:nvSpPr>
            <p:cNvPr name="TextBox 6" id="6"/>
            <p:cNvSpPr txBox="true"/>
            <p:nvPr/>
          </p:nvSpPr>
          <p:spPr>
            <a:xfrm rot="0">
              <a:off x="0" y="-76200"/>
              <a:ext cx="9525533" cy="793671"/>
            </a:xfrm>
            <a:prstGeom prst="rect">
              <a:avLst/>
            </a:prstGeom>
          </p:spPr>
          <p:txBody>
            <a:bodyPr anchor="t" rtlCol="false" tIns="0" lIns="0" bIns="0" rIns="0">
              <a:spAutoFit/>
            </a:bodyPr>
            <a:lstStyle/>
            <a:p>
              <a:pPr>
                <a:lnSpc>
                  <a:spcPts val="5040"/>
                </a:lnSpc>
              </a:pPr>
              <a:r>
                <a:rPr lang="en-US" sz="3600" spc="288">
                  <a:solidFill>
                    <a:srgbClr val="EFEFEF"/>
                  </a:solidFill>
                  <a:latin typeface="Montserrat Classic Bold"/>
                </a:rPr>
                <a:t>WHAT DID WE FIND?</a:t>
              </a:r>
            </a:p>
          </p:txBody>
        </p:sp>
        <p:sp>
          <p:nvSpPr>
            <p:cNvPr name="TextBox 7" id="7"/>
            <p:cNvSpPr txBox="true"/>
            <p:nvPr/>
          </p:nvSpPr>
          <p:spPr>
            <a:xfrm rot="0">
              <a:off x="0" y="1297742"/>
              <a:ext cx="9525533" cy="692944"/>
            </a:xfrm>
            <a:prstGeom prst="rect">
              <a:avLst/>
            </a:prstGeom>
          </p:spPr>
          <p:txBody>
            <a:bodyPr anchor="t" rtlCol="false" tIns="0" lIns="0" bIns="0" rIns="0">
              <a:spAutoFit/>
            </a:bodyPr>
            <a:lstStyle/>
            <a:p>
              <a:pPr>
                <a:lnSpc>
                  <a:spcPts val="4500"/>
                </a:lnSpc>
              </a:pPr>
              <a:r>
                <a:rPr lang="en-US" sz="3000">
                  <a:solidFill>
                    <a:srgbClr val="EFEFEF"/>
                  </a:solidFill>
                  <a:latin typeface="Lora"/>
                </a:rPr>
                <a:t>Ellaborate....</a:t>
              </a:r>
            </a:p>
          </p:txBody>
        </p:sp>
      </p:grpSp>
      <p:sp>
        <p:nvSpPr>
          <p:cNvPr name="TextBox 8" id="8"/>
          <p:cNvSpPr txBox="true"/>
          <p:nvPr/>
        </p:nvSpPr>
        <p:spPr>
          <a:xfrm rot="0">
            <a:off x="7032339" y="471552"/>
            <a:ext cx="1242965" cy="1384675"/>
          </a:xfrm>
          <a:prstGeom prst="rect">
            <a:avLst/>
          </a:prstGeom>
        </p:spPr>
        <p:txBody>
          <a:bodyPr anchor="t" rtlCol="false" tIns="0" lIns="0" bIns="0" rIns="0">
            <a:spAutoFit/>
          </a:bodyPr>
          <a:lstStyle/>
          <a:p>
            <a:pPr>
              <a:lnSpc>
                <a:spcPts val="10830"/>
              </a:lnSpc>
            </a:pPr>
            <a:r>
              <a:rPr lang="en-US" sz="9025">
                <a:solidFill>
                  <a:srgbClr val="0C2340"/>
                </a:solidFill>
                <a:latin typeface="Montserrat Classic Bold"/>
              </a:rPr>
              <a:t>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C2340"/>
        </a:solidFill>
      </p:bgPr>
    </p:bg>
    <p:spTree>
      <p:nvGrpSpPr>
        <p:cNvPr id="1" name=""/>
        <p:cNvGrpSpPr/>
        <p:nvPr/>
      </p:nvGrpSpPr>
      <p:grpSpPr>
        <a:xfrm>
          <a:off x="0" y="0"/>
          <a:ext cx="0" cy="0"/>
          <a:chOff x="0" y="0"/>
          <a:chExt cx="0" cy="0"/>
        </a:xfrm>
      </p:grpSpPr>
      <p:sp>
        <p:nvSpPr>
          <p:cNvPr name="AutoShape 2" id="2"/>
          <p:cNvSpPr/>
          <p:nvPr/>
        </p:nvSpPr>
        <p:spPr>
          <a:xfrm rot="0">
            <a:off x="6803575" y="-228600"/>
            <a:ext cx="11636825" cy="10744200"/>
          </a:xfrm>
          <a:prstGeom prst="rect">
            <a:avLst/>
          </a:prstGeom>
          <a:solidFill>
            <a:srgbClr val="EFEFEF"/>
          </a:solidFill>
        </p:spPr>
      </p:sp>
      <p:pic>
        <p:nvPicPr>
          <p:cNvPr name="Picture 3" id="3"/>
          <p:cNvPicPr>
            <a:picLocks noChangeAspect="true"/>
          </p:cNvPicPr>
          <p:nvPr/>
        </p:nvPicPr>
        <p:blipFill>
          <a:blip r:embed="rId2"/>
          <a:srcRect l="1178" t="0" r="998" b="1326"/>
          <a:stretch>
            <a:fillRect/>
          </a:stretch>
        </p:blipFill>
        <p:spPr>
          <a:xfrm flipH="false" flipV="false" rot="0">
            <a:off x="7412740" y="1168652"/>
            <a:ext cx="10437740" cy="6509109"/>
          </a:xfrm>
          <a:prstGeom prst="rect">
            <a:avLst/>
          </a:prstGeom>
        </p:spPr>
      </p:pic>
      <p:sp>
        <p:nvSpPr>
          <p:cNvPr name="TextBox 4" id="4"/>
          <p:cNvSpPr txBox="true"/>
          <p:nvPr/>
        </p:nvSpPr>
        <p:spPr>
          <a:xfrm rot="0">
            <a:off x="1028704" y="1019175"/>
            <a:ext cx="5262342" cy="2447330"/>
          </a:xfrm>
          <a:prstGeom prst="rect">
            <a:avLst/>
          </a:prstGeom>
        </p:spPr>
        <p:txBody>
          <a:bodyPr anchor="t" rtlCol="false" tIns="0" lIns="0" bIns="0" rIns="0">
            <a:spAutoFit/>
          </a:bodyPr>
          <a:lstStyle/>
          <a:p>
            <a:pPr>
              <a:lnSpc>
                <a:spcPts val="9600"/>
              </a:lnSpc>
            </a:pPr>
            <a:r>
              <a:rPr lang="en-US" sz="8000">
                <a:solidFill>
                  <a:srgbClr val="EFEFEF"/>
                </a:solidFill>
                <a:latin typeface="Montserrat Classic Bold"/>
              </a:rPr>
              <a:t>EDA Output</a:t>
            </a:r>
          </a:p>
        </p:txBody>
      </p:sp>
      <p:grpSp>
        <p:nvGrpSpPr>
          <p:cNvPr name="Group 5" id="5"/>
          <p:cNvGrpSpPr/>
          <p:nvPr/>
        </p:nvGrpSpPr>
        <p:grpSpPr>
          <a:xfrm rot="0">
            <a:off x="1028700" y="7765286"/>
            <a:ext cx="7144150" cy="1493014"/>
            <a:chOff x="0" y="0"/>
            <a:chExt cx="9525533" cy="1990685"/>
          </a:xfrm>
        </p:grpSpPr>
        <p:sp>
          <p:nvSpPr>
            <p:cNvPr name="TextBox 6" id="6"/>
            <p:cNvSpPr txBox="true"/>
            <p:nvPr/>
          </p:nvSpPr>
          <p:spPr>
            <a:xfrm rot="0">
              <a:off x="0" y="-76200"/>
              <a:ext cx="9525533" cy="793671"/>
            </a:xfrm>
            <a:prstGeom prst="rect">
              <a:avLst/>
            </a:prstGeom>
          </p:spPr>
          <p:txBody>
            <a:bodyPr anchor="t" rtlCol="false" tIns="0" lIns="0" bIns="0" rIns="0">
              <a:spAutoFit/>
            </a:bodyPr>
            <a:lstStyle/>
            <a:p>
              <a:pPr>
                <a:lnSpc>
                  <a:spcPts val="5040"/>
                </a:lnSpc>
              </a:pPr>
              <a:r>
                <a:rPr lang="en-US" sz="3600" spc="288">
                  <a:solidFill>
                    <a:srgbClr val="EFEFEF"/>
                  </a:solidFill>
                  <a:latin typeface="Montserrat Classic Bold"/>
                </a:rPr>
                <a:t>WHAT DID WE FIND?</a:t>
              </a:r>
            </a:p>
          </p:txBody>
        </p:sp>
        <p:sp>
          <p:nvSpPr>
            <p:cNvPr name="TextBox 7" id="7"/>
            <p:cNvSpPr txBox="true"/>
            <p:nvPr/>
          </p:nvSpPr>
          <p:spPr>
            <a:xfrm rot="0">
              <a:off x="0" y="1297742"/>
              <a:ext cx="9525533" cy="692944"/>
            </a:xfrm>
            <a:prstGeom prst="rect">
              <a:avLst/>
            </a:prstGeom>
          </p:spPr>
          <p:txBody>
            <a:bodyPr anchor="t" rtlCol="false" tIns="0" lIns="0" bIns="0" rIns="0">
              <a:spAutoFit/>
            </a:bodyPr>
            <a:lstStyle/>
            <a:p>
              <a:pPr>
                <a:lnSpc>
                  <a:spcPts val="4500"/>
                </a:lnSpc>
              </a:pPr>
              <a:r>
                <a:rPr lang="en-US" sz="3000">
                  <a:solidFill>
                    <a:srgbClr val="EFEFEF"/>
                  </a:solidFill>
                  <a:latin typeface="Lora"/>
                </a:rPr>
                <a:t>Ellaborate....</a:t>
              </a:r>
            </a:p>
          </p:txBody>
        </p:sp>
      </p:grpSp>
      <p:sp>
        <p:nvSpPr>
          <p:cNvPr name="TextBox 8" id="8"/>
          <p:cNvSpPr txBox="true"/>
          <p:nvPr/>
        </p:nvSpPr>
        <p:spPr>
          <a:xfrm rot="0">
            <a:off x="7032339" y="471552"/>
            <a:ext cx="1242965" cy="1384675"/>
          </a:xfrm>
          <a:prstGeom prst="rect">
            <a:avLst/>
          </a:prstGeom>
        </p:spPr>
        <p:txBody>
          <a:bodyPr anchor="t" rtlCol="false" tIns="0" lIns="0" bIns="0" rIns="0">
            <a:spAutoFit/>
          </a:bodyPr>
          <a:lstStyle/>
          <a:p>
            <a:pPr>
              <a:lnSpc>
                <a:spcPts val="10830"/>
              </a:lnSpc>
            </a:pPr>
            <a:r>
              <a:rPr lang="en-US" sz="9025">
                <a:solidFill>
                  <a:srgbClr val="0C2340"/>
                </a:solidFill>
                <a:latin typeface="Montserrat Classic Bold"/>
              </a:rPr>
              <a:t>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C2340"/>
        </a:solidFill>
      </p:bgPr>
    </p:bg>
    <p:spTree>
      <p:nvGrpSpPr>
        <p:cNvPr id="1" name=""/>
        <p:cNvGrpSpPr/>
        <p:nvPr/>
      </p:nvGrpSpPr>
      <p:grpSpPr>
        <a:xfrm>
          <a:off x="0" y="0"/>
          <a:ext cx="0" cy="0"/>
          <a:chOff x="0" y="0"/>
          <a:chExt cx="0" cy="0"/>
        </a:xfrm>
      </p:grpSpPr>
      <p:sp>
        <p:nvSpPr>
          <p:cNvPr name="AutoShape 2" id="2"/>
          <p:cNvSpPr/>
          <p:nvPr/>
        </p:nvSpPr>
        <p:spPr>
          <a:xfrm rot="0">
            <a:off x="6803575" y="-228600"/>
            <a:ext cx="11636825" cy="10744200"/>
          </a:xfrm>
          <a:prstGeom prst="rect">
            <a:avLst/>
          </a:prstGeom>
          <a:solidFill>
            <a:srgbClr val="EFEFEF"/>
          </a:solidFill>
        </p:spPr>
      </p:sp>
      <p:pic>
        <p:nvPicPr>
          <p:cNvPr name="Picture 3" id="3"/>
          <p:cNvPicPr>
            <a:picLocks noChangeAspect="true"/>
          </p:cNvPicPr>
          <p:nvPr/>
        </p:nvPicPr>
        <p:blipFill>
          <a:blip r:embed="rId2"/>
          <a:srcRect l="0" t="0" r="0" b="0"/>
          <a:stretch>
            <a:fillRect/>
          </a:stretch>
        </p:blipFill>
        <p:spPr>
          <a:xfrm flipH="false" flipV="false" rot="0">
            <a:off x="7293937" y="1168652"/>
            <a:ext cx="10801216" cy="6686467"/>
          </a:xfrm>
          <a:prstGeom prst="rect">
            <a:avLst/>
          </a:prstGeom>
        </p:spPr>
      </p:pic>
      <p:sp>
        <p:nvSpPr>
          <p:cNvPr name="TextBox 4" id="4"/>
          <p:cNvSpPr txBox="true"/>
          <p:nvPr/>
        </p:nvSpPr>
        <p:spPr>
          <a:xfrm rot="0">
            <a:off x="1028704" y="1019175"/>
            <a:ext cx="5262342" cy="2447330"/>
          </a:xfrm>
          <a:prstGeom prst="rect">
            <a:avLst/>
          </a:prstGeom>
        </p:spPr>
        <p:txBody>
          <a:bodyPr anchor="t" rtlCol="false" tIns="0" lIns="0" bIns="0" rIns="0">
            <a:spAutoFit/>
          </a:bodyPr>
          <a:lstStyle/>
          <a:p>
            <a:pPr>
              <a:lnSpc>
                <a:spcPts val="9600"/>
              </a:lnSpc>
            </a:pPr>
            <a:r>
              <a:rPr lang="en-US" sz="8000">
                <a:solidFill>
                  <a:srgbClr val="EFEFEF"/>
                </a:solidFill>
                <a:latin typeface="Montserrat Classic Bold"/>
              </a:rPr>
              <a:t>EDA Output</a:t>
            </a:r>
          </a:p>
        </p:txBody>
      </p:sp>
      <p:grpSp>
        <p:nvGrpSpPr>
          <p:cNvPr name="Group 5" id="5"/>
          <p:cNvGrpSpPr/>
          <p:nvPr/>
        </p:nvGrpSpPr>
        <p:grpSpPr>
          <a:xfrm rot="0">
            <a:off x="1028700" y="7765286"/>
            <a:ext cx="7144150" cy="1493014"/>
            <a:chOff x="0" y="0"/>
            <a:chExt cx="9525533" cy="1990685"/>
          </a:xfrm>
        </p:grpSpPr>
        <p:sp>
          <p:nvSpPr>
            <p:cNvPr name="TextBox 6" id="6"/>
            <p:cNvSpPr txBox="true"/>
            <p:nvPr/>
          </p:nvSpPr>
          <p:spPr>
            <a:xfrm rot="0">
              <a:off x="0" y="-76200"/>
              <a:ext cx="9525533" cy="793671"/>
            </a:xfrm>
            <a:prstGeom prst="rect">
              <a:avLst/>
            </a:prstGeom>
          </p:spPr>
          <p:txBody>
            <a:bodyPr anchor="t" rtlCol="false" tIns="0" lIns="0" bIns="0" rIns="0">
              <a:spAutoFit/>
            </a:bodyPr>
            <a:lstStyle/>
            <a:p>
              <a:pPr>
                <a:lnSpc>
                  <a:spcPts val="5040"/>
                </a:lnSpc>
              </a:pPr>
              <a:r>
                <a:rPr lang="en-US" sz="3600" spc="288">
                  <a:solidFill>
                    <a:srgbClr val="EFEFEF"/>
                  </a:solidFill>
                  <a:latin typeface="Montserrat Classic Bold"/>
                </a:rPr>
                <a:t>WHAT DID WE FIND?</a:t>
              </a:r>
            </a:p>
          </p:txBody>
        </p:sp>
        <p:sp>
          <p:nvSpPr>
            <p:cNvPr name="TextBox 7" id="7"/>
            <p:cNvSpPr txBox="true"/>
            <p:nvPr/>
          </p:nvSpPr>
          <p:spPr>
            <a:xfrm rot="0">
              <a:off x="0" y="1297742"/>
              <a:ext cx="9525533" cy="692944"/>
            </a:xfrm>
            <a:prstGeom prst="rect">
              <a:avLst/>
            </a:prstGeom>
          </p:spPr>
          <p:txBody>
            <a:bodyPr anchor="t" rtlCol="false" tIns="0" lIns="0" bIns="0" rIns="0">
              <a:spAutoFit/>
            </a:bodyPr>
            <a:lstStyle/>
            <a:p>
              <a:pPr>
                <a:lnSpc>
                  <a:spcPts val="4500"/>
                </a:lnSpc>
              </a:pPr>
              <a:r>
                <a:rPr lang="en-US" sz="3000">
                  <a:solidFill>
                    <a:srgbClr val="EFEFEF"/>
                  </a:solidFill>
                  <a:latin typeface="Lora"/>
                </a:rPr>
                <a:t>Ellaborate....</a:t>
              </a:r>
            </a:p>
          </p:txBody>
        </p:sp>
      </p:grpSp>
      <p:sp>
        <p:nvSpPr>
          <p:cNvPr name="TextBox 8" id="8"/>
          <p:cNvSpPr txBox="true"/>
          <p:nvPr/>
        </p:nvSpPr>
        <p:spPr>
          <a:xfrm rot="0">
            <a:off x="7032339" y="471552"/>
            <a:ext cx="1242965" cy="1384675"/>
          </a:xfrm>
          <a:prstGeom prst="rect">
            <a:avLst/>
          </a:prstGeom>
        </p:spPr>
        <p:txBody>
          <a:bodyPr anchor="t" rtlCol="false" tIns="0" lIns="0" bIns="0" rIns="0">
            <a:spAutoFit/>
          </a:bodyPr>
          <a:lstStyle/>
          <a:p>
            <a:pPr>
              <a:lnSpc>
                <a:spcPts val="10830"/>
              </a:lnSpc>
            </a:pPr>
            <a:r>
              <a:rPr lang="en-US" sz="9025">
                <a:solidFill>
                  <a:srgbClr val="0C2340"/>
                </a:solidFill>
                <a:latin typeface="Montserrat Classic Bold"/>
              </a:rPr>
              <a:t>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C2340"/>
        </a:solidFill>
      </p:bgPr>
    </p:bg>
    <p:spTree>
      <p:nvGrpSpPr>
        <p:cNvPr id="1" name=""/>
        <p:cNvGrpSpPr/>
        <p:nvPr/>
      </p:nvGrpSpPr>
      <p:grpSpPr>
        <a:xfrm>
          <a:off x="0" y="0"/>
          <a:ext cx="0" cy="0"/>
          <a:chOff x="0" y="0"/>
          <a:chExt cx="0" cy="0"/>
        </a:xfrm>
      </p:grpSpPr>
      <p:sp>
        <p:nvSpPr>
          <p:cNvPr name="AutoShape 2" id="2"/>
          <p:cNvSpPr/>
          <p:nvPr/>
        </p:nvSpPr>
        <p:spPr>
          <a:xfrm rot="0">
            <a:off x="6803575" y="-228600"/>
            <a:ext cx="11636825" cy="10744200"/>
          </a:xfrm>
          <a:prstGeom prst="rect">
            <a:avLst/>
          </a:prstGeom>
          <a:solidFill>
            <a:srgbClr val="EFEFEF"/>
          </a:solidFill>
        </p:spPr>
      </p:sp>
      <p:pic>
        <p:nvPicPr>
          <p:cNvPr name="Picture 3" id="3"/>
          <p:cNvPicPr>
            <a:picLocks noChangeAspect="true"/>
          </p:cNvPicPr>
          <p:nvPr/>
        </p:nvPicPr>
        <p:blipFill>
          <a:blip r:embed="rId2"/>
          <a:srcRect l="0" t="0" r="0" b="0"/>
          <a:stretch>
            <a:fillRect/>
          </a:stretch>
        </p:blipFill>
        <p:spPr>
          <a:xfrm flipH="false" flipV="false" rot="0">
            <a:off x="7265958" y="1145271"/>
            <a:ext cx="10712058" cy="6620015"/>
          </a:xfrm>
          <a:prstGeom prst="rect">
            <a:avLst/>
          </a:prstGeom>
        </p:spPr>
      </p:pic>
      <p:sp>
        <p:nvSpPr>
          <p:cNvPr name="TextBox 4" id="4"/>
          <p:cNvSpPr txBox="true"/>
          <p:nvPr/>
        </p:nvSpPr>
        <p:spPr>
          <a:xfrm rot="0">
            <a:off x="1028704" y="1019175"/>
            <a:ext cx="5262342" cy="2447330"/>
          </a:xfrm>
          <a:prstGeom prst="rect">
            <a:avLst/>
          </a:prstGeom>
        </p:spPr>
        <p:txBody>
          <a:bodyPr anchor="t" rtlCol="false" tIns="0" lIns="0" bIns="0" rIns="0">
            <a:spAutoFit/>
          </a:bodyPr>
          <a:lstStyle/>
          <a:p>
            <a:pPr>
              <a:lnSpc>
                <a:spcPts val="9600"/>
              </a:lnSpc>
            </a:pPr>
            <a:r>
              <a:rPr lang="en-US" sz="8000">
                <a:solidFill>
                  <a:srgbClr val="EFEFEF"/>
                </a:solidFill>
                <a:latin typeface="Montserrat Classic Bold"/>
              </a:rPr>
              <a:t>EDA Output</a:t>
            </a:r>
          </a:p>
        </p:txBody>
      </p:sp>
      <p:grpSp>
        <p:nvGrpSpPr>
          <p:cNvPr name="Group 5" id="5"/>
          <p:cNvGrpSpPr/>
          <p:nvPr/>
        </p:nvGrpSpPr>
        <p:grpSpPr>
          <a:xfrm rot="0">
            <a:off x="1028700" y="7765286"/>
            <a:ext cx="7144150" cy="1493014"/>
            <a:chOff x="0" y="0"/>
            <a:chExt cx="9525533" cy="1990685"/>
          </a:xfrm>
        </p:grpSpPr>
        <p:sp>
          <p:nvSpPr>
            <p:cNvPr name="TextBox 6" id="6"/>
            <p:cNvSpPr txBox="true"/>
            <p:nvPr/>
          </p:nvSpPr>
          <p:spPr>
            <a:xfrm rot="0">
              <a:off x="0" y="-76200"/>
              <a:ext cx="9525533" cy="793671"/>
            </a:xfrm>
            <a:prstGeom prst="rect">
              <a:avLst/>
            </a:prstGeom>
          </p:spPr>
          <p:txBody>
            <a:bodyPr anchor="t" rtlCol="false" tIns="0" lIns="0" bIns="0" rIns="0">
              <a:spAutoFit/>
            </a:bodyPr>
            <a:lstStyle/>
            <a:p>
              <a:pPr>
                <a:lnSpc>
                  <a:spcPts val="5040"/>
                </a:lnSpc>
              </a:pPr>
              <a:r>
                <a:rPr lang="en-US" sz="3600" spc="288">
                  <a:solidFill>
                    <a:srgbClr val="EFEFEF"/>
                  </a:solidFill>
                  <a:latin typeface="Montserrat Classic Bold"/>
                </a:rPr>
                <a:t>WHAT DID WE FIND?</a:t>
              </a:r>
            </a:p>
          </p:txBody>
        </p:sp>
        <p:sp>
          <p:nvSpPr>
            <p:cNvPr name="TextBox 7" id="7"/>
            <p:cNvSpPr txBox="true"/>
            <p:nvPr/>
          </p:nvSpPr>
          <p:spPr>
            <a:xfrm rot="0">
              <a:off x="0" y="1297742"/>
              <a:ext cx="9525533" cy="692944"/>
            </a:xfrm>
            <a:prstGeom prst="rect">
              <a:avLst/>
            </a:prstGeom>
          </p:spPr>
          <p:txBody>
            <a:bodyPr anchor="t" rtlCol="false" tIns="0" lIns="0" bIns="0" rIns="0">
              <a:spAutoFit/>
            </a:bodyPr>
            <a:lstStyle/>
            <a:p>
              <a:pPr>
                <a:lnSpc>
                  <a:spcPts val="4500"/>
                </a:lnSpc>
              </a:pPr>
              <a:r>
                <a:rPr lang="en-US" sz="3000">
                  <a:solidFill>
                    <a:srgbClr val="EFEFEF"/>
                  </a:solidFill>
                  <a:latin typeface="Lora"/>
                </a:rPr>
                <a:t>Ellaborate....</a:t>
              </a:r>
            </a:p>
          </p:txBody>
        </p:sp>
      </p:grpSp>
      <p:sp>
        <p:nvSpPr>
          <p:cNvPr name="TextBox 8" id="8"/>
          <p:cNvSpPr txBox="true"/>
          <p:nvPr/>
        </p:nvSpPr>
        <p:spPr>
          <a:xfrm rot="0">
            <a:off x="7032339" y="471552"/>
            <a:ext cx="1242965" cy="1384675"/>
          </a:xfrm>
          <a:prstGeom prst="rect">
            <a:avLst/>
          </a:prstGeom>
        </p:spPr>
        <p:txBody>
          <a:bodyPr anchor="t" rtlCol="false" tIns="0" lIns="0" bIns="0" rIns="0">
            <a:spAutoFit/>
          </a:bodyPr>
          <a:lstStyle/>
          <a:p>
            <a:pPr>
              <a:lnSpc>
                <a:spcPts val="10830"/>
              </a:lnSpc>
            </a:pPr>
            <a:r>
              <a:rPr lang="en-US" sz="9025">
                <a:solidFill>
                  <a:srgbClr val="0C2340"/>
                </a:solidFill>
                <a:latin typeface="Montserrat Classic Bold"/>
              </a:rPr>
              <a:t>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C2340"/>
        </a:solidFill>
      </p:bgPr>
    </p:bg>
    <p:spTree>
      <p:nvGrpSpPr>
        <p:cNvPr id="1" name=""/>
        <p:cNvGrpSpPr/>
        <p:nvPr/>
      </p:nvGrpSpPr>
      <p:grpSpPr>
        <a:xfrm>
          <a:off x="0" y="0"/>
          <a:ext cx="0" cy="0"/>
          <a:chOff x="0" y="0"/>
          <a:chExt cx="0" cy="0"/>
        </a:xfrm>
      </p:grpSpPr>
      <p:sp>
        <p:nvSpPr>
          <p:cNvPr name="AutoShape 2" id="2"/>
          <p:cNvSpPr/>
          <p:nvPr/>
        </p:nvSpPr>
        <p:spPr>
          <a:xfrm rot="0">
            <a:off x="6803575" y="-228600"/>
            <a:ext cx="11636825" cy="10744200"/>
          </a:xfrm>
          <a:prstGeom prst="rect">
            <a:avLst/>
          </a:prstGeom>
          <a:solidFill>
            <a:srgbClr val="EFEFEF"/>
          </a:solidFill>
        </p:spPr>
      </p:sp>
      <p:pic>
        <p:nvPicPr>
          <p:cNvPr name="Picture 3" id="3"/>
          <p:cNvPicPr>
            <a:picLocks noChangeAspect="true"/>
          </p:cNvPicPr>
          <p:nvPr/>
        </p:nvPicPr>
        <p:blipFill>
          <a:blip r:embed="rId2"/>
          <a:srcRect l="0" t="1558" r="512" b="0"/>
          <a:stretch>
            <a:fillRect/>
          </a:stretch>
        </p:blipFill>
        <p:spPr>
          <a:xfrm flipH="false" flipV="false" rot="0">
            <a:off x="7265958" y="1028700"/>
            <a:ext cx="10712058" cy="6575223"/>
          </a:xfrm>
          <a:prstGeom prst="rect">
            <a:avLst/>
          </a:prstGeom>
        </p:spPr>
      </p:pic>
      <p:sp>
        <p:nvSpPr>
          <p:cNvPr name="TextBox 4" id="4"/>
          <p:cNvSpPr txBox="true"/>
          <p:nvPr/>
        </p:nvSpPr>
        <p:spPr>
          <a:xfrm rot="0">
            <a:off x="1028704" y="1019175"/>
            <a:ext cx="5262342" cy="2447330"/>
          </a:xfrm>
          <a:prstGeom prst="rect">
            <a:avLst/>
          </a:prstGeom>
        </p:spPr>
        <p:txBody>
          <a:bodyPr anchor="t" rtlCol="false" tIns="0" lIns="0" bIns="0" rIns="0">
            <a:spAutoFit/>
          </a:bodyPr>
          <a:lstStyle/>
          <a:p>
            <a:pPr>
              <a:lnSpc>
                <a:spcPts val="9600"/>
              </a:lnSpc>
            </a:pPr>
            <a:r>
              <a:rPr lang="en-US" sz="8000">
                <a:solidFill>
                  <a:srgbClr val="EFEFEF"/>
                </a:solidFill>
                <a:latin typeface="Montserrat Classic Bold"/>
              </a:rPr>
              <a:t>EDA Output</a:t>
            </a:r>
          </a:p>
        </p:txBody>
      </p:sp>
      <p:grpSp>
        <p:nvGrpSpPr>
          <p:cNvPr name="Group 5" id="5"/>
          <p:cNvGrpSpPr/>
          <p:nvPr/>
        </p:nvGrpSpPr>
        <p:grpSpPr>
          <a:xfrm rot="0">
            <a:off x="1028700" y="7765286"/>
            <a:ext cx="7144150" cy="1493014"/>
            <a:chOff x="0" y="0"/>
            <a:chExt cx="9525533" cy="1990685"/>
          </a:xfrm>
        </p:grpSpPr>
        <p:sp>
          <p:nvSpPr>
            <p:cNvPr name="TextBox 6" id="6"/>
            <p:cNvSpPr txBox="true"/>
            <p:nvPr/>
          </p:nvSpPr>
          <p:spPr>
            <a:xfrm rot="0">
              <a:off x="0" y="-76200"/>
              <a:ext cx="9525533" cy="793671"/>
            </a:xfrm>
            <a:prstGeom prst="rect">
              <a:avLst/>
            </a:prstGeom>
          </p:spPr>
          <p:txBody>
            <a:bodyPr anchor="t" rtlCol="false" tIns="0" lIns="0" bIns="0" rIns="0">
              <a:spAutoFit/>
            </a:bodyPr>
            <a:lstStyle/>
            <a:p>
              <a:pPr>
                <a:lnSpc>
                  <a:spcPts val="5040"/>
                </a:lnSpc>
              </a:pPr>
              <a:r>
                <a:rPr lang="en-US" sz="3600" spc="288">
                  <a:solidFill>
                    <a:srgbClr val="EFEFEF"/>
                  </a:solidFill>
                  <a:latin typeface="Montserrat Classic Bold"/>
                </a:rPr>
                <a:t>WHAT DID WE FIND?</a:t>
              </a:r>
            </a:p>
          </p:txBody>
        </p:sp>
        <p:sp>
          <p:nvSpPr>
            <p:cNvPr name="TextBox 7" id="7"/>
            <p:cNvSpPr txBox="true"/>
            <p:nvPr/>
          </p:nvSpPr>
          <p:spPr>
            <a:xfrm rot="0">
              <a:off x="0" y="1297742"/>
              <a:ext cx="9525533" cy="692944"/>
            </a:xfrm>
            <a:prstGeom prst="rect">
              <a:avLst/>
            </a:prstGeom>
          </p:spPr>
          <p:txBody>
            <a:bodyPr anchor="t" rtlCol="false" tIns="0" lIns="0" bIns="0" rIns="0">
              <a:spAutoFit/>
            </a:bodyPr>
            <a:lstStyle/>
            <a:p>
              <a:pPr>
                <a:lnSpc>
                  <a:spcPts val="4500"/>
                </a:lnSpc>
              </a:pPr>
              <a:r>
                <a:rPr lang="en-US" sz="3000">
                  <a:solidFill>
                    <a:srgbClr val="EFEFEF"/>
                  </a:solidFill>
                  <a:latin typeface="Lora"/>
                </a:rPr>
                <a:t>Ellaborate....</a:t>
              </a:r>
            </a:p>
          </p:txBody>
        </p:sp>
      </p:grpSp>
      <p:sp>
        <p:nvSpPr>
          <p:cNvPr name="TextBox 8" id="8"/>
          <p:cNvSpPr txBox="true"/>
          <p:nvPr/>
        </p:nvSpPr>
        <p:spPr>
          <a:xfrm rot="0">
            <a:off x="7032339" y="471552"/>
            <a:ext cx="1242965" cy="1384675"/>
          </a:xfrm>
          <a:prstGeom prst="rect">
            <a:avLst/>
          </a:prstGeom>
        </p:spPr>
        <p:txBody>
          <a:bodyPr anchor="t" rtlCol="false" tIns="0" lIns="0" bIns="0" rIns="0">
            <a:spAutoFit/>
          </a:bodyPr>
          <a:lstStyle/>
          <a:p>
            <a:pPr>
              <a:lnSpc>
                <a:spcPts val="10830"/>
              </a:lnSpc>
            </a:pPr>
            <a:r>
              <a:rPr lang="en-US" sz="9025">
                <a:solidFill>
                  <a:srgbClr val="0C2340"/>
                </a:solidFill>
                <a:latin typeface="Montserrat Classic Bold"/>
              </a:rPr>
              <a:t>5</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028704" y="1019175"/>
            <a:ext cx="16929903" cy="1228427"/>
          </a:xfrm>
          <a:prstGeom prst="rect">
            <a:avLst/>
          </a:prstGeom>
        </p:spPr>
        <p:txBody>
          <a:bodyPr anchor="t" rtlCol="false" tIns="0" lIns="0" bIns="0" rIns="0">
            <a:spAutoFit/>
          </a:bodyPr>
          <a:lstStyle/>
          <a:p>
            <a:pPr>
              <a:lnSpc>
                <a:spcPts val="9600"/>
              </a:lnSpc>
            </a:pPr>
            <a:r>
              <a:rPr lang="en-US" sz="8000">
                <a:solidFill>
                  <a:srgbClr val="AE9142"/>
                </a:solidFill>
                <a:latin typeface="Montserrat Classic Bold"/>
              </a:rPr>
              <a:t>The most powerful predictors...</a:t>
            </a:r>
          </a:p>
        </p:txBody>
      </p:sp>
      <p:sp>
        <p:nvSpPr>
          <p:cNvPr name="TextBox 3" id="3"/>
          <p:cNvSpPr txBox="true"/>
          <p:nvPr/>
        </p:nvSpPr>
        <p:spPr>
          <a:xfrm rot="0">
            <a:off x="3587956" y="2905171"/>
            <a:ext cx="11811400" cy="5262265"/>
          </a:xfrm>
          <a:prstGeom prst="rect">
            <a:avLst/>
          </a:prstGeom>
        </p:spPr>
        <p:txBody>
          <a:bodyPr anchor="t" rtlCol="false" tIns="0" lIns="0" bIns="0" rIns="0">
            <a:spAutoFit/>
          </a:bodyPr>
          <a:lstStyle/>
          <a:p>
            <a:pPr marL="990600" indent="-495300" lvl="1">
              <a:lnSpc>
                <a:spcPts val="8400"/>
              </a:lnSpc>
              <a:buFont typeface="Arial"/>
              <a:buChar char="•"/>
            </a:pPr>
            <a:r>
              <a:rPr lang="en-US" sz="6000" spc="480">
                <a:solidFill>
                  <a:srgbClr val="000000"/>
                </a:solidFill>
                <a:latin typeface="Montserrat Classic Bold"/>
              </a:rPr>
              <a:t>CONCAVE POINTS MEAN</a:t>
            </a:r>
          </a:p>
          <a:p>
            <a:pPr marL="990600" indent="-495300" lvl="1">
              <a:lnSpc>
                <a:spcPts val="8400"/>
              </a:lnSpc>
              <a:buFont typeface="Arial"/>
              <a:buChar char="•"/>
            </a:pPr>
            <a:r>
              <a:rPr lang="en-US" sz="6000" spc="480">
                <a:solidFill>
                  <a:srgbClr val="000000"/>
                </a:solidFill>
                <a:latin typeface="Montserrat Classic Bold"/>
              </a:rPr>
              <a:t>PERIMETER MEAN</a:t>
            </a:r>
          </a:p>
          <a:p>
            <a:pPr marL="990600" indent="-495300" lvl="1">
              <a:lnSpc>
                <a:spcPts val="8400"/>
              </a:lnSpc>
              <a:buFont typeface="Arial"/>
              <a:buChar char="•"/>
            </a:pPr>
            <a:r>
              <a:rPr lang="en-US" sz="6000" spc="480">
                <a:solidFill>
                  <a:srgbClr val="000000"/>
                </a:solidFill>
                <a:latin typeface="Montserrat Classic Bold"/>
              </a:rPr>
              <a:t>CONVAVITY MEAN</a:t>
            </a:r>
          </a:p>
          <a:p>
            <a:pPr marL="990600" indent="-495300" lvl="1">
              <a:lnSpc>
                <a:spcPts val="8400"/>
              </a:lnSpc>
              <a:buFont typeface="Arial"/>
              <a:buChar char="•"/>
            </a:pPr>
            <a:r>
              <a:rPr lang="en-US" sz="6000" spc="480">
                <a:solidFill>
                  <a:srgbClr val="000000"/>
                </a:solidFill>
                <a:latin typeface="Montserrat Classic Bold"/>
              </a:rPr>
              <a:t>AREA MEAN</a:t>
            </a:r>
          </a:p>
          <a:p>
            <a:pPr marL="990600" indent="-495300" lvl="1">
              <a:lnSpc>
                <a:spcPts val="8400"/>
              </a:lnSpc>
              <a:buFont typeface="Arial"/>
              <a:buChar char="•"/>
            </a:pPr>
            <a:r>
              <a:rPr lang="en-US" sz="6000" spc="480">
                <a:solidFill>
                  <a:srgbClr val="000000"/>
                </a:solidFill>
                <a:latin typeface="Montserrat Classic Bold"/>
              </a:rPr>
              <a:t>RADIUS MEAN </a:t>
            </a:r>
          </a:p>
        </p:txBody>
      </p:sp>
      <p:sp>
        <p:nvSpPr>
          <p:cNvPr name="TextBox 4" id="4"/>
          <p:cNvSpPr txBox="true"/>
          <p:nvPr/>
        </p:nvSpPr>
        <p:spPr>
          <a:xfrm rot="0">
            <a:off x="11669202" y="10011098"/>
            <a:ext cx="6618798" cy="275902"/>
          </a:xfrm>
          <a:prstGeom prst="rect">
            <a:avLst/>
          </a:prstGeom>
        </p:spPr>
        <p:txBody>
          <a:bodyPr anchor="t" rtlCol="false" tIns="0" lIns="0" bIns="0" rIns="0">
            <a:spAutoFit/>
          </a:bodyPr>
          <a:lstStyle/>
          <a:p>
            <a:pPr>
              <a:lnSpc>
                <a:spcPts val="2081"/>
              </a:lnSpc>
            </a:pPr>
            <a:r>
              <a:rPr lang="en-US" sz="1734" spc="17">
                <a:solidFill>
                  <a:srgbClr val="0C2340"/>
                </a:solidFill>
                <a:latin typeface="Lora Italics"/>
              </a:rPr>
              <a:t>*This has been calculated using the importance() function in R.</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0E7DA"/>
        </a:solidFill>
      </p:bgPr>
    </p:bg>
    <p:spTree>
      <p:nvGrpSpPr>
        <p:cNvPr id="1" name=""/>
        <p:cNvGrpSpPr/>
        <p:nvPr/>
      </p:nvGrpSpPr>
      <p:grpSpPr>
        <a:xfrm>
          <a:off x="0" y="0"/>
          <a:ext cx="0" cy="0"/>
          <a:chOff x="0" y="0"/>
          <a:chExt cx="0" cy="0"/>
        </a:xfrm>
      </p:grpSpPr>
      <p:sp>
        <p:nvSpPr>
          <p:cNvPr name="TextBox 2" id="2"/>
          <p:cNvSpPr txBox="true"/>
          <p:nvPr/>
        </p:nvSpPr>
        <p:spPr>
          <a:xfrm rot="0">
            <a:off x="679048" y="409724"/>
            <a:ext cx="16929903" cy="1228427"/>
          </a:xfrm>
          <a:prstGeom prst="rect">
            <a:avLst/>
          </a:prstGeom>
        </p:spPr>
        <p:txBody>
          <a:bodyPr anchor="t" rtlCol="false" tIns="0" lIns="0" bIns="0" rIns="0">
            <a:spAutoFit/>
          </a:bodyPr>
          <a:lstStyle/>
          <a:p>
            <a:pPr>
              <a:lnSpc>
                <a:spcPts val="9600"/>
              </a:lnSpc>
            </a:pPr>
            <a:r>
              <a:rPr lang="en-US" sz="8000">
                <a:solidFill>
                  <a:srgbClr val="AE9142"/>
                </a:solidFill>
                <a:latin typeface="Montserrat Classic Bold"/>
              </a:rPr>
              <a:t>Talking point</a:t>
            </a:r>
          </a:p>
        </p:txBody>
      </p:sp>
      <p:sp>
        <p:nvSpPr>
          <p:cNvPr name="TextBox 3" id="3"/>
          <p:cNvSpPr txBox="true"/>
          <p:nvPr/>
        </p:nvSpPr>
        <p:spPr>
          <a:xfrm rot="0">
            <a:off x="2054727" y="1879699"/>
            <a:ext cx="14178546" cy="7378601"/>
          </a:xfrm>
          <a:prstGeom prst="rect">
            <a:avLst/>
          </a:prstGeom>
        </p:spPr>
        <p:txBody>
          <a:bodyPr anchor="t" rtlCol="false" tIns="0" lIns="0" bIns="0" rIns="0">
            <a:spAutoFit/>
          </a:bodyPr>
          <a:lstStyle/>
          <a:p>
            <a:pPr>
              <a:lnSpc>
                <a:spcPts val="8400"/>
              </a:lnSpc>
            </a:pPr>
            <a:r>
              <a:rPr lang="en-US" sz="6000" spc="480">
                <a:solidFill>
                  <a:srgbClr val="000000"/>
                </a:solidFill>
                <a:latin typeface="Montserrat Classic Bold"/>
              </a:rPr>
              <a:t>EXPAND UPON IMPORTANCE() FUNCTION AND HOW WE ARE USING THIS FOR BAGGED TREE AND ALSO AS A GUIDING PRINCIPLE FOR WHAT TO FOCUS ON FOR OUR INTRODUCTORY SECTION</a:t>
            </a:r>
          </a:p>
        </p:txBody>
      </p:sp>
      <p:sp>
        <p:nvSpPr>
          <p:cNvPr name="TextBox 4" id="4"/>
          <p:cNvSpPr txBox="true"/>
          <p:nvPr/>
        </p:nvSpPr>
        <p:spPr>
          <a:xfrm rot="0">
            <a:off x="11669202" y="10011098"/>
            <a:ext cx="6618798" cy="275902"/>
          </a:xfrm>
          <a:prstGeom prst="rect">
            <a:avLst/>
          </a:prstGeom>
        </p:spPr>
        <p:txBody>
          <a:bodyPr anchor="t" rtlCol="false" tIns="0" lIns="0" bIns="0" rIns="0">
            <a:spAutoFit/>
          </a:bodyPr>
          <a:lstStyle/>
          <a:p>
            <a:pPr>
              <a:lnSpc>
                <a:spcPts val="2081"/>
              </a:lnSpc>
            </a:pPr>
            <a:r>
              <a:rPr lang="en-US" sz="1734" spc="17">
                <a:solidFill>
                  <a:srgbClr val="0C2340"/>
                </a:solidFill>
                <a:latin typeface="Lora Italics"/>
              </a:rPr>
              <a:t>*This has been calculated using the importance() function in R.</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028700" y="3822113"/>
            <a:ext cx="15111283" cy="549176"/>
          </a:xfrm>
          <a:prstGeom prst="rect">
            <a:avLst/>
          </a:prstGeom>
        </p:spPr>
        <p:txBody>
          <a:bodyPr anchor="t" rtlCol="false" tIns="0" lIns="0" bIns="0" rIns="0">
            <a:spAutoFit/>
          </a:bodyPr>
          <a:lstStyle/>
          <a:p>
            <a:pPr>
              <a:lnSpc>
                <a:spcPts val="4320"/>
              </a:lnSpc>
            </a:pPr>
            <a:r>
              <a:rPr lang="en-US" sz="3600" spc="36">
                <a:solidFill>
                  <a:srgbClr val="0C2340"/>
                </a:solidFill>
                <a:latin typeface="Lora Italics"/>
              </a:rPr>
              <a:t>Our interpretation of how this should be utilized by doctors</a:t>
            </a:r>
          </a:p>
        </p:txBody>
      </p:sp>
      <p:sp>
        <p:nvSpPr>
          <p:cNvPr name="TextBox 3" id="3"/>
          <p:cNvSpPr txBox="true"/>
          <p:nvPr/>
        </p:nvSpPr>
        <p:spPr>
          <a:xfrm rot="0">
            <a:off x="1028700" y="4742763"/>
            <a:ext cx="15111283" cy="2784277"/>
          </a:xfrm>
          <a:prstGeom prst="rect">
            <a:avLst/>
          </a:prstGeom>
        </p:spPr>
        <p:txBody>
          <a:bodyPr anchor="t" rtlCol="false" tIns="0" lIns="0" bIns="0" rIns="0">
            <a:spAutoFit/>
          </a:bodyPr>
          <a:lstStyle/>
          <a:p>
            <a:pPr>
              <a:lnSpc>
                <a:spcPts val="4499"/>
              </a:lnSpc>
            </a:pPr>
            <a:r>
              <a:rPr lang="en-US" sz="3000">
                <a:solidFill>
                  <a:srgbClr val="000000"/>
                </a:solidFill>
                <a:latin typeface="Lora"/>
              </a:rPr>
              <a:t>When viewing reports, ____ should be a primary focus as we found it to be the most statistically significant predictor.</a:t>
            </a:r>
          </a:p>
          <a:p>
            <a:pPr>
              <a:lnSpc>
                <a:spcPts val="4499"/>
              </a:lnSpc>
            </a:pPr>
            <a:r>
              <a:rPr lang="en-US" sz="2999">
                <a:solidFill>
                  <a:srgbClr val="000000"/>
                </a:solidFill>
                <a:latin typeface="Lora"/>
              </a:rPr>
              <a:t>ABC</a:t>
            </a:r>
          </a:p>
          <a:p>
            <a:pPr>
              <a:lnSpc>
                <a:spcPts val="4499"/>
              </a:lnSpc>
            </a:pPr>
            <a:r>
              <a:rPr lang="en-US" sz="2999">
                <a:solidFill>
                  <a:srgbClr val="000000"/>
                </a:solidFill>
                <a:latin typeface="Lora"/>
              </a:rPr>
              <a:t>123</a:t>
            </a:r>
          </a:p>
          <a:p>
            <a:pPr>
              <a:lnSpc>
                <a:spcPts val="4500"/>
              </a:lnSpc>
            </a:pPr>
            <a:r>
              <a:rPr lang="en-US" sz="2999">
                <a:solidFill>
                  <a:srgbClr val="000000"/>
                </a:solidFill>
                <a:latin typeface="Lora"/>
              </a:rPr>
              <a:t>321</a:t>
            </a:r>
          </a:p>
        </p:txBody>
      </p:sp>
      <p:sp>
        <p:nvSpPr>
          <p:cNvPr name="TextBox 4" id="4"/>
          <p:cNvSpPr txBox="true"/>
          <p:nvPr/>
        </p:nvSpPr>
        <p:spPr>
          <a:xfrm rot="0">
            <a:off x="1028700" y="1019175"/>
            <a:ext cx="16929903" cy="2447330"/>
          </a:xfrm>
          <a:prstGeom prst="rect">
            <a:avLst/>
          </a:prstGeom>
        </p:spPr>
        <p:txBody>
          <a:bodyPr anchor="t" rtlCol="false" tIns="0" lIns="0" bIns="0" rIns="0">
            <a:spAutoFit/>
          </a:bodyPr>
          <a:lstStyle/>
          <a:p>
            <a:pPr>
              <a:lnSpc>
                <a:spcPts val="9600"/>
              </a:lnSpc>
            </a:pPr>
            <a:r>
              <a:rPr lang="en-US" sz="8000">
                <a:solidFill>
                  <a:srgbClr val="AE9142"/>
                </a:solidFill>
                <a:latin typeface="Montserrat Classic Bold"/>
              </a:rPr>
              <a:t>Takeaways from statistical significance of predictors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6703"/>
          <a:stretch>
            <a:fillRect/>
          </a:stretch>
        </p:blipFill>
        <p:spPr>
          <a:xfrm flipH="false" flipV="false" rot="0">
            <a:off x="7957532" y="547173"/>
            <a:ext cx="4555635" cy="2831735"/>
          </a:xfrm>
          <a:prstGeom prst="rect">
            <a:avLst/>
          </a:prstGeom>
        </p:spPr>
      </p:pic>
      <p:pic>
        <p:nvPicPr>
          <p:cNvPr name="Picture 3" id="3"/>
          <p:cNvPicPr>
            <a:picLocks noChangeAspect="true"/>
          </p:cNvPicPr>
          <p:nvPr/>
        </p:nvPicPr>
        <p:blipFill>
          <a:blip r:embed="rId3"/>
          <a:srcRect l="0" t="3263" r="0" b="3263"/>
          <a:stretch>
            <a:fillRect/>
          </a:stretch>
        </p:blipFill>
        <p:spPr>
          <a:xfrm flipH="false" flipV="false" rot="0">
            <a:off x="7957532" y="3727633"/>
            <a:ext cx="4555635" cy="2831735"/>
          </a:xfrm>
          <a:prstGeom prst="rect">
            <a:avLst/>
          </a:prstGeom>
        </p:spPr>
      </p:pic>
      <p:pic>
        <p:nvPicPr>
          <p:cNvPr name="Picture 4" id="4"/>
          <p:cNvPicPr>
            <a:picLocks noChangeAspect="true"/>
          </p:cNvPicPr>
          <p:nvPr/>
        </p:nvPicPr>
        <p:blipFill>
          <a:blip r:embed="rId4"/>
          <a:srcRect l="0" t="3263" r="0" b="3263"/>
          <a:stretch>
            <a:fillRect/>
          </a:stretch>
        </p:blipFill>
        <p:spPr>
          <a:xfrm flipH="false" flipV="false" rot="0">
            <a:off x="7957532" y="6908092"/>
            <a:ext cx="4555635" cy="2831735"/>
          </a:xfrm>
          <a:prstGeom prst="rect">
            <a:avLst/>
          </a:prstGeom>
        </p:spPr>
      </p:pic>
      <p:sp>
        <p:nvSpPr>
          <p:cNvPr name="TextBox 5" id="5"/>
          <p:cNvSpPr txBox="true"/>
          <p:nvPr/>
        </p:nvSpPr>
        <p:spPr>
          <a:xfrm rot="0">
            <a:off x="1028700" y="8159948"/>
            <a:ext cx="6420250" cy="1098352"/>
          </a:xfrm>
          <a:prstGeom prst="rect">
            <a:avLst/>
          </a:prstGeom>
        </p:spPr>
        <p:txBody>
          <a:bodyPr anchor="t" rtlCol="false" tIns="0" lIns="0" bIns="0" rIns="0">
            <a:spAutoFit/>
          </a:bodyPr>
          <a:lstStyle/>
          <a:p>
            <a:pPr>
              <a:lnSpc>
                <a:spcPts val="8640"/>
              </a:lnSpc>
            </a:pPr>
            <a:r>
              <a:rPr lang="en-US" sz="7200" spc="72">
                <a:solidFill>
                  <a:srgbClr val="0C2340"/>
                </a:solidFill>
                <a:latin typeface="Lora Italics"/>
              </a:rPr>
              <a:t>Main Findings</a:t>
            </a:r>
          </a:p>
        </p:txBody>
      </p:sp>
      <p:grpSp>
        <p:nvGrpSpPr>
          <p:cNvPr name="Group 6" id="6"/>
          <p:cNvGrpSpPr/>
          <p:nvPr/>
        </p:nvGrpSpPr>
        <p:grpSpPr>
          <a:xfrm rot="0">
            <a:off x="13029800" y="1449256"/>
            <a:ext cx="4762900" cy="1027569"/>
            <a:chOff x="0" y="0"/>
            <a:chExt cx="6350533" cy="1370092"/>
          </a:xfrm>
        </p:grpSpPr>
        <p:sp>
          <p:nvSpPr>
            <p:cNvPr name="TextBox 7" id="7"/>
            <p:cNvSpPr txBox="true"/>
            <p:nvPr/>
          </p:nvSpPr>
          <p:spPr>
            <a:xfrm rot="0">
              <a:off x="0" y="0"/>
              <a:ext cx="6350533" cy="732234"/>
            </a:xfrm>
            <a:prstGeom prst="rect">
              <a:avLst/>
            </a:prstGeom>
          </p:spPr>
          <p:txBody>
            <a:bodyPr anchor="t" rtlCol="false" tIns="0" lIns="0" bIns="0" rIns="0">
              <a:spAutoFit/>
            </a:bodyPr>
            <a:lstStyle/>
            <a:p>
              <a:pPr>
                <a:lnSpc>
                  <a:spcPts val="4320"/>
                </a:lnSpc>
              </a:pPr>
              <a:r>
                <a:rPr lang="en-US" sz="3600" spc="36">
                  <a:solidFill>
                    <a:srgbClr val="0C2340"/>
                  </a:solidFill>
                  <a:latin typeface="Lora Italics"/>
                </a:rPr>
                <a:t>1. Finding 1</a:t>
              </a:r>
            </a:p>
          </p:txBody>
        </p:sp>
        <p:sp>
          <p:nvSpPr>
            <p:cNvPr name="TextBox 8" id="8"/>
            <p:cNvSpPr txBox="true"/>
            <p:nvPr/>
          </p:nvSpPr>
          <p:spPr>
            <a:xfrm rot="0">
              <a:off x="0" y="783034"/>
              <a:ext cx="6350533" cy="587058"/>
            </a:xfrm>
            <a:prstGeom prst="rect">
              <a:avLst/>
            </a:prstGeom>
          </p:spPr>
          <p:txBody>
            <a:bodyPr anchor="t" rtlCol="false" tIns="0" lIns="0" bIns="0" rIns="0">
              <a:spAutoFit/>
            </a:bodyPr>
            <a:lstStyle/>
            <a:p>
              <a:pPr>
                <a:lnSpc>
                  <a:spcPts val="3900"/>
                </a:lnSpc>
              </a:pPr>
              <a:r>
                <a:rPr lang="en-US" sz="2600">
                  <a:solidFill>
                    <a:srgbClr val="000000"/>
                  </a:solidFill>
                  <a:latin typeface="Lora"/>
                </a:rPr>
                <a:t>Ellaborate</a:t>
              </a:r>
            </a:p>
          </p:txBody>
        </p:sp>
      </p:grpSp>
      <p:grpSp>
        <p:nvGrpSpPr>
          <p:cNvPr name="Group 9" id="9"/>
          <p:cNvGrpSpPr/>
          <p:nvPr/>
        </p:nvGrpSpPr>
        <p:grpSpPr>
          <a:xfrm rot="0">
            <a:off x="13029800" y="4629716"/>
            <a:ext cx="4762900" cy="1027569"/>
            <a:chOff x="0" y="0"/>
            <a:chExt cx="6350533" cy="1370092"/>
          </a:xfrm>
        </p:grpSpPr>
        <p:sp>
          <p:nvSpPr>
            <p:cNvPr name="TextBox 10" id="10"/>
            <p:cNvSpPr txBox="true"/>
            <p:nvPr/>
          </p:nvSpPr>
          <p:spPr>
            <a:xfrm rot="0">
              <a:off x="0" y="0"/>
              <a:ext cx="6350533" cy="732234"/>
            </a:xfrm>
            <a:prstGeom prst="rect">
              <a:avLst/>
            </a:prstGeom>
          </p:spPr>
          <p:txBody>
            <a:bodyPr anchor="t" rtlCol="false" tIns="0" lIns="0" bIns="0" rIns="0">
              <a:spAutoFit/>
            </a:bodyPr>
            <a:lstStyle/>
            <a:p>
              <a:pPr>
                <a:lnSpc>
                  <a:spcPts val="4320"/>
                </a:lnSpc>
              </a:pPr>
              <a:r>
                <a:rPr lang="en-US" sz="3600" spc="36">
                  <a:solidFill>
                    <a:srgbClr val="0C2340"/>
                  </a:solidFill>
                  <a:latin typeface="Lora Italics"/>
                </a:rPr>
                <a:t>2. Finding 2</a:t>
              </a:r>
            </a:p>
          </p:txBody>
        </p:sp>
        <p:sp>
          <p:nvSpPr>
            <p:cNvPr name="TextBox 11" id="11"/>
            <p:cNvSpPr txBox="true"/>
            <p:nvPr/>
          </p:nvSpPr>
          <p:spPr>
            <a:xfrm rot="0">
              <a:off x="0" y="783034"/>
              <a:ext cx="6350533" cy="587058"/>
            </a:xfrm>
            <a:prstGeom prst="rect">
              <a:avLst/>
            </a:prstGeom>
          </p:spPr>
          <p:txBody>
            <a:bodyPr anchor="t" rtlCol="false" tIns="0" lIns="0" bIns="0" rIns="0">
              <a:spAutoFit/>
            </a:bodyPr>
            <a:lstStyle/>
            <a:p>
              <a:pPr>
                <a:lnSpc>
                  <a:spcPts val="3900"/>
                </a:lnSpc>
              </a:pPr>
              <a:r>
                <a:rPr lang="en-US" sz="2600">
                  <a:solidFill>
                    <a:srgbClr val="000000"/>
                  </a:solidFill>
                  <a:latin typeface="Lora"/>
                </a:rPr>
                <a:t>Ellaborate</a:t>
              </a:r>
            </a:p>
          </p:txBody>
        </p:sp>
      </p:grpSp>
      <p:grpSp>
        <p:nvGrpSpPr>
          <p:cNvPr name="Group 12" id="12"/>
          <p:cNvGrpSpPr/>
          <p:nvPr/>
        </p:nvGrpSpPr>
        <p:grpSpPr>
          <a:xfrm rot="0">
            <a:off x="13029800" y="7535588"/>
            <a:ext cx="4762900" cy="1576745"/>
            <a:chOff x="0" y="0"/>
            <a:chExt cx="6350533" cy="2102326"/>
          </a:xfrm>
        </p:grpSpPr>
        <p:sp>
          <p:nvSpPr>
            <p:cNvPr name="TextBox 13" id="13"/>
            <p:cNvSpPr txBox="true"/>
            <p:nvPr/>
          </p:nvSpPr>
          <p:spPr>
            <a:xfrm rot="0">
              <a:off x="0" y="0"/>
              <a:ext cx="6350533" cy="1464469"/>
            </a:xfrm>
            <a:prstGeom prst="rect">
              <a:avLst/>
            </a:prstGeom>
          </p:spPr>
          <p:txBody>
            <a:bodyPr anchor="t" rtlCol="false" tIns="0" lIns="0" bIns="0" rIns="0">
              <a:spAutoFit/>
            </a:bodyPr>
            <a:lstStyle/>
            <a:p>
              <a:pPr>
                <a:lnSpc>
                  <a:spcPts val="4319"/>
                </a:lnSpc>
              </a:pPr>
              <a:r>
                <a:rPr lang="en-US" sz="3600" spc="36">
                  <a:solidFill>
                    <a:srgbClr val="0C2340"/>
                  </a:solidFill>
                  <a:latin typeface="Lora Italics"/>
                </a:rPr>
                <a:t>3. Get results in </a:t>
              </a:r>
            </a:p>
            <a:p>
              <a:pPr>
                <a:lnSpc>
                  <a:spcPts val="4320"/>
                </a:lnSpc>
              </a:pPr>
              <a:r>
                <a:rPr lang="en-US" sz="3600" spc="36">
                  <a:solidFill>
                    <a:srgbClr val="0C2340"/>
                  </a:solidFill>
                  <a:latin typeface="Lora Italics"/>
                </a:rPr>
                <a:t>30 minutes.</a:t>
              </a:r>
            </a:p>
          </p:txBody>
        </p:sp>
        <p:sp>
          <p:nvSpPr>
            <p:cNvPr name="TextBox 14" id="14"/>
            <p:cNvSpPr txBox="true"/>
            <p:nvPr/>
          </p:nvSpPr>
          <p:spPr>
            <a:xfrm rot="0">
              <a:off x="0" y="1515269"/>
              <a:ext cx="6350533" cy="587058"/>
            </a:xfrm>
            <a:prstGeom prst="rect">
              <a:avLst/>
            </a:prstGeom>
          </p:spPr>
          <p:txBody>
            <a:bodyPr anchor="t" rtlCol="false" tIns="0" lIns="0" bIns="0" rIns="0">
              <a:spAutoFit/>
            </a:bodyPr>
            <a:lstStyle/>
            <a:p>
              <a:pPr>
                <a:lnSpc>
                  <a:spcPts val="3900"/>
                </a:lnSpc>
              </a:pPr>
              <a:r>
                <a:rPr lang="en-US" sz="2600">
                  <a:solidFill>
                    <a:srgbClr val="000000"/>
                  </a:solidFill>
                  <a:latin typeface="Lora"/>
                </a:rPr>
                <a:t>Ellaborate</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028700" y="1866900"/>
            <a:ext cx="16636526" cy="2914025"/>
            <a:chOff x="0" y="0"/>
            <a:chExt cx="22182034" cy="3885367"/>
          </a:xfrm>
        </p:grpSpPr>
        <p:sp>
          <p:nvSpPr>
            <p:cNvPr name="TextBox 3" id="3"/>
            <p:cNvSpPr txBox="true"/>
            <p:nvPr/>
          </p:nvSpPr>
          <p:spPr>
            <a:xfrm rot="0">
              <a:off x="0" y="-76200"/>
              <a:ext cx="22182034" cy="793671"/>
            </a:xfrm>
            <a:prstGeom prst="rect">
              <a:avLst/>
            </a:prstGeom>
          </p:spPr>
          <p:txBody>
            <a:bodyPr anchor="t" rtlCol="false" tIns="0" lIns="0" bIns="0" rIns="0">
              <a:spAutoFit/>
            </a:bodyPr>
            <a:lstStyle/>
            <a:p>
              <a:pPr algn="ctr">
                <a:lnSpc>
                  <a:spcPts val="5040"/>
                </a:lnSpc>
              </a:pPr>
              <a:r>
                <a:rPr lang="en-US" sz="3600" spc="288">
                  <a:solidFill>
                    <a:srgbClr val="0C2340"/>
                  </a:solidFill>
                  <a:latin typeface="Montserrat Classic Bold"/>
                </a:rPr>
                <a:t>ADDITIONAL DETAILS ABOUT MODEL OUTPUTS</a:t>
              </a:r>
            </a:p>
          </p:txBody>
        </p:sp>
        <p:sp>
          <p:nvSpPr>
            <p:cNvPr name="TextBox 4" id="4"/>
            <p:cNvSpPr txBox="true"/>
            <p:nvPr/>
          </p:nvSpPr>
          <p:spPr>
            <a:xfrm rot="0">
              <a:off x="0" y="951667"/>
              <a:ext cx="22182034" cy="2933700"/>
            </a:xfrm>
            <a:prstGeom prst="rect">
              <a:avLst/>
            </a:prstGeom>
          </p:spPr>
          <p:txBody>
            <a:bodyPr anchor="t" rtlCol="false" tIns="0" lIns="0" bIns="0" rIns="0">
              <a:spAutoFit/>
            </a:bodyPr>
            <a:lstStyle/>
            <a:p>
              <a:pPr marL="495299" indent="-247650" lvl="1">
                <a:lnSpc>
                  <a:spcPts val="4499"/>
                </a:lnSpc>
                <a:buFont typeface="Arial"/>
                <a:buChar char="•"/>
              </a:pPr>
              <a:r>
                <a:rPr lang="en-US" sz="3000">
                  <a:solidFill>
                    <a:srgbClr val="000000"/>
                  </a:solidFill>
                  <a:latin typeface="Lora"/>
                </a:rPr>
                <a:t>XYZ</a:t>
              </a:r>
            </a:p>
            <a:p>
              <a:pPr marL="495299" indent="-247650" lvl="1">
                <a:lnSpc>
                  <a:spcPts val="4499"/>
                </a:lnSpc>
                <a:buFont typeface="Arial"/>
                <a:buChar char="•"/>
              </a:pPr>
              <a:r>
                <a:rPr lang="en-US" sz="2999">
                  <a:solidFill>
                    <a:srgbClr val="000000"/>
                  </a:solidFill>
                  <a:latin typeface="Lora"/>
                </a:rPr>
                <a:t>ABC</a:t>
              </a:r>
            </a:p>
            <a:p>
              <a:pPr marL="495299" indent="-247650" lvl="1">
                <a:lnSpc>
                  <a:spcPts val="4499"/>
                </a:lnSpc>
                <a:buFont typeface="Arial"/>
                <a:buChar char="•"/>
              </a:pPr>
              <a:r>
                <a:rPr lang="en-US" sz="2999">
                  <a:solidFill>
                    <a:srgbClr val="000000"/>
                  </a:solidFill>
                  <a:latin typeface="Lora"/>
                </a:rPr>
                <a:t>123</a:t>
              </a:r>
            </a:p>
            <a:p>
              <a:pPr marL="495300" indent="-247650" lvl="1">
                <a:lnSpc>
                  <a:spcPts val="4500"/>
                </a:lnSpc>
                <a:buFont typeface="Arial"/>
                <a:buChar char="•"/>
              </a:pPr>
              <a:r>
                <a:rPr lang="en-US" sz="2999">
                  <a:solidFill>
                    <a:srgbClr val="000000"/>
                  </a:solidFill>
                  <a:latin typeface="Lora"/>
                </a:rPr>
                <a:t>321</a:t>
              </a:r>
            </a:p>
          </p:txBody>
        </p:sp>
      </p:grpSp>
      <p:pic>
        <p:nvPicPr>
          <p:cNvPr name="Picture 5" id="5"/>
          <p:cNvPicPr>
            <a:picLocks noChangeAspect="true"/>
          </p:cNvPicPr>
          <p:nvPr/>
        </p:nvPicPr>
        <p:blipFill>
          <a:blip r:embed="rId2">
            <a:alphaModFix amt="4000"/>
          </a:blip>
          <a:srcRect l="0" t="0" r="0" b="0"/>
          <a:stretch>
            <a:fillRect/>
          </a:stretch>
        </p:blipFill>
        <p:spPr>
          <a:xfrm flipH="false" flipV="false" rot="0">
            <a:off x="3531751" y="4119181"/>
            <a:ext cx="11224499" cy="11224499"/>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039871" y="6810970"/>
            <a:ext cx="6286896" cy="2447330"/>
          </a:xfrm>
          <a:prstGeom prst="rect">
            <a:avLst/>
          </a:prstGeom>
        </p:spPr>
        <p:txBody>
          <a:bodyPr anchor="t" rtlCol="false" tIns="0" lIns="0" bIns="0" rIns="0">
            <a:spAutoFit/>
          </a:bodyPr>
          <a:lstStyle/>
          <a:p>
            <a:pPr>
              <a:lnSpc>
                <a:spcPts val="9600"/>
              </a:lnSpc>
            </a:pPr>
            <a:r>
              <a:rPr lang="en-US" sz="8000">
                <a:solidFill>
                  <a:srgbClr val="0C2340"/>
                </a:solidFill>
                <a:latin typeface="Montserrat Classic Bold"/>
              </a:rPr>
              <a:t>Our Agenda for Today</a:t>
            </a:r>
          </a:p>
        </p:txBody>
      </p:sp>
      <p:grpSp>
        <p:nvGrpSpPr>
          <p:cNvPr name="Group 3" id="3"/>
          <p:cNvGrpSpPr/>
          <p:nvPr/>
        </p:nvGrpSpPr>
        <p:grpSpPr>
          <a:xfrm rot="0">
            <a:off x="8876896" y="5143500"/>
            <a:ext cx="8382404" cy="4180225"/>
            <a:chOff x="0" y="0"/>
            <a:chExt cx="11176539" cy="5573633"/>
          </a:xfrm>
        </p:grpSpPr>
        <p:sp>
          <p:nvSpPr>
            <p:cNvPr name="TextBox 4" id="4"/>
            <p:cNvSpPr txBox="true"/>
            <p:nvPr/>
          </p:nvSpPr>
          <p:spPr>
            <a:xfrm rot="0">
              <a:off x="5" y="-76200"/>
              <a:ext cx="11176533" cy="793671"/>
            </a:xfrm>
            <a:prstGeom prst="rect">
              <a:avLst/>
            </a:prstGeom>
          </p:spPr>
          <p:txBody>
            <a:bodyPr anchor="t" rtlCol="false" tIns="0" lIns="0" bIns="0" rIns="0">
              <a:spAutoFit/>
            </a:bodyPr>
            <a:lstStyle/>
            <a:p>
              <a:pPr>
                <a:lnSpc>
                  <a:spcPts val="5040"/>
                </a:lnSpc>
              </a:pPr>
              <a:r>
                <a:rPr lang="en-US" sz="3600" spc="288">
                  <a:solidFill>
                    <a:srgbClr val="AE9142"/>
                  </a:solidFill>
                  <a:latin typeface="Montserrat Classic Bold"/>
                </a:rPr>
                <a:t>LIST OF KEY CONCEPTS</a:t>
              </a:r>
            </a:p>
          </p:txBody>
        </p:sp>
        <p:sp>
          <p:nvSpPr>
            <p:cNvPr name="TextBox 5" id="5"/>
            <p:cNvSpPr txBox="true"/>
            <p:nvPr/>
          </p:nvSpPr>
          <p:spPr>
            <a:xfrm rot="0">
              <a:off x="0" y="1139746"/>
              <a:ext cx="11176533" cy="4433888"/>
            </a:xfrm>
            <a:prstGeom prst="rect">
              <a:avLst/>
            </a:prstGeom>
          </p:spPr>
          <p:txBody>
            <a:bodyPr anchor="t" rtlCol="false" tIns="0" lIns="0" bIns="0" rIns="0">
              <a:spAutoFit/>
            </a:bodyPr>
            <a:lstStyle/>
            <a:p>
              <a:pPr>
                <a:lnSpc>
                  <a:spcPts val="4499"/>
                </a:lnSpc>
              </a:pPr>
              <a:r>
                <a:rPr lang="en-US" sz="3000">
                  <a:solidFill>
                    <a:srgbClr val="0C2340"/>
                  </a:solidFill>
                  <a:latin typeface="Lora"/>
                </a:rPr>
                <a:t>- Using machine learning techniques to assist                in identifying malignant tumors</a:t>
              </a:r>
            </a:p>
            <a:p>
              <a:pPr>
                <a:lnSpc>
                  <a:spcPts val="4499"/>
                </a:lnSpc>
              </a:pPr>
              <a:r>
                <a:rPr lang="en-US" sz="3000">
                  <a:solidFill>
                    <a:srgbClr val="0C2340"/>
                  </a:solidFill>
                  <a:latin typeface="Lora"/>
                </a:rPr>
                <a:t>- Findings using decision trees</a:t>
              </a:r>
            </a:p>
            <a:p>
              <a:pPr>
                <a:lnSpc>
                  <a:spcPts val="4499"/>
                </a:lnSpc>
              </a:pPr>
              <a:r>
                <a:rPr lang="en-US" sz="3000">
                  <a:solidFill>
                    <a:srgbClr val="0C2340"/>
                  </a:solidFill>
                  <a:latin typeface="Lora"/>
                </a:rPr>
                <a:t>- Findings using random forests/bagging</a:t>
              </a:r>
            </a:p>
            <a:p>
              <a:pPr>
                <a:lnSpc>
                  <a:spcPts val="4499"/>
                </a:lnSpc>
              </a:pPr>
              <a:r>
                <a:rPr lang="en-US" sz="2999">
                  <a:solidFill>
                    <a:srgbClr val="0C2340"/>
                  </a:solidFill>
                  <a:latin typeface="Lora"/>
                </a:rPr>
                <a:t>- Findings using Kth Nearest Neighbors</a:t>
              </a:r>
            </a:p>
            <a:p>
              <a:pPr>
                <a:lnSpc>
                  <a:spcPts val="4500"/>
                </a:lnSpc>
              </a:pPr>
              <a:r>
                <a:rPr lang="en-US" sz="3000">
                  <a:solidFill>
                    <a:srgbClr val="0C2340"/>
                  </a:solidFill>
                  <a:latin typeface="Lora"/>
                </a:rPr>
                <a:t>- Conclusion</a:t>
              </a:r>
            </a:p>
          </p:txBody>
        </p:sp>
      </p:grpSp>
      <p:pic>
        <p:nvPicPr>
          <p:cNvPr name="Picture 6" id="6"/>
          <p:cNvPicPr>
            <a:picLocks noChangeAspect="true"/>
          </p:cNvPicPr>
          <p:nvPr/>
        </p:nvPicPr>
        <p:blipFill>
          <a:blip r:embed="rId2">
            <a:alphaModFix amt="4000"/>
          </a:blip>
          <a:srcRect l="0" t="0" r="0" b="0"/>
          <a:stretch>
            <a:fillRect/>
          </a:stretch>
        </p:blipFill>
        <p:spPr>
          <a:xfrm flipH="false" flipV="false" rot="0">
            <a:off x="-1311065" y="-1567941"/>
            <a:ext cx="8229600" cy="8229600"/>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44000" y="1073200"/>
            <a:ext cx="1028700" cy="1028700"/>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9144000" y="3443833"/>
            <a:ext cx="1028700" cy="1028700"/>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9144000" y="5814467"/>
            <a:ext cx="1028700" cy="1028700"/>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9144000" y="8185100"/>
            <a:ext cx="1028700" cy="1028700"/>
          </a:xfrm>
          <a:prstGeom prst="rect">
            <a:avLst/>
          </a:prstGeom>
        </p:spPr>
      </p:pic>
      <p:grpSp>
        <p:nvGrpSpPr>
          <p:cNvPr name="Group 6" id="6"/>
          <p:cNvGrpSpPr/>
          <p:nvPr/>
        </p:nvGrpSpPr>
        <p:grpSpPr>
          <a:xfrm rot="0">
            <a:off x="10631941" y="838200"/>
            <a:ext cx="7144150" cy="1498699"/>
            <a:chOff x="0" y="0"/>
            <a:chExt cx="9525533" cy="1998266"/>
          </a:xfrm>
        </p:grpSpPr>
        <p:sp>
          <p:nvSpPr>
            <p:cNvPr name="TextBox 7" id="7"/>
            <p:cNvSpPr txBox="true"/>
            <p:nvPr/>
          </p:nvSpPr>
          <p:spPr>
            <a:xfrm rot="0">
              <a:off x="0" y="-76200"/>
              <a:ext cx="9525533" cy="793671"/>
            </a:xfrm>
            <a:prstGeom prst="rect">
              <a:avLst/>
            </a:prstGeom>
          </p:spPr>
          <p:txBody>
            <a:bodyPr anchor="t" rtlCol="false" tIns="0" lIns="0" bIns="0" rIns="0">
              <a:spAutoFit/>
            </a:bodyPr>
            <a:lstStyle/>
            <a:p>
              <a:pPr>
                <a:lnSpc>
                  <a:spcPts val="5040"/>
                </a:lnSpc>
              </a:pPr>
              <a:r>
                <a:rPr lang="en-US" sz="3600" spc="288">
                  <a:solidFill>
                    <a:srgbClr val="AE9142"/>
                  </a:solidFill>
                  <a:latin typeface="Montserrat Classic Bold"/>
                </a:rPr>
                <a:t>MORAL CONSERVATISM</a:t>
              </a:r>
            </a:p>
          </p:txBody>
        </p:sp>
        <p:sp>
          <p:nvSpPr>
            <p:cNvPr name="TextBox 8" id="8"/>
            <p:cNvSpPr txBox="true"/>
            <p:nvPr/>
          </p:nvSpPr>
          <p:spPr>
            <a:xfrm rot="0">
              <a:off x="0" y="768271"/>
              <a:ext cx="9525533" cy="1229995"/>
            </a:xfrm>
            <a:prstGeom prst="rect">
              <a:avLst/>
            </a:prstGeom>
          </p:spPr>
          <p:txBody>
            <a:bodyPr anchor="t" rtlCol="false" tIns="0" lIns="0" bIns="0" rIns="0">
              <a:spAutoFit/>
            </a:bodyPr>
            <a:lstStyle/>
            <a:p>
              <a:pPr>
                <a:lnSpc>
                  <a:spcPts val="3900"/>
                </a:lnSpc>
              </a:pPr>
              <a:r>
                <a:rPr lang="en-US" sz="2600">
                  <a:solidFill>
                    <a:srgbClr val="0C2340"/>
                  </a:solidFill>
                  <a:latin typeface="Lora"/>
                </a:rPr>
                <a:t>Presentations are communication tools that can be used as demonstrations.</a:t>
              </a:r>
            </a:p>
          </p:txBody>
        </p:sp>
      </p:grpSp>
      <p:grpSp>
        <p:nvGrpSpPr>
          <p:cNvPr name="Group 9" id="9"/>
          <p:cNvGrpSpPr/>
          <p:nvPr/>
        </p:nvGrpSpPr>
        <p:grpSpPr>
          <a:xfrm rot="0">
            <a:off x="10631941" y="2894062"/>
            <a:ext cx="7144150" cy="2128242"/>
            <a:chOff x="0" y="0"/>
            <a:chExt cx="9525533" cy="2837656"/>
          </a:xfrm>
        </p:grpSpPr>
        <p:sp>
          <p:nvSpPr>
            <p:cNvPr name="TextBox 10" id="10"/>
            <p:cNvSpPr txBox="true"/>
            <p:nvPr/>
          </p:nvSpPr>
          <p:spPr>
            <a:xfrm rot="0">
              <a:off x="0" y="-76200"/>
              <a:ext cx="9525533" cy="1633061"/>
            </a:xfrm>
            <a:prstGeom prst="rect">
              <a:avLst/>
            </a:prstGeom>
          </p:spPr>
          <p:txBody>
            <a:bodyPr anchor="t" rtlCol="false" tIns="0" lIns="0" bIns="0" rIns="0">
              <a:spAutoFit/>
            </a:bodyPr>
            <a:lstStyle/>
            <a:p>
              <a:pPr>
                <a:lnSpc>
                  <a:spcPts val="5040"/>
                </a:lnSpc>
              </a:pPr>
              <a:r>
                <a:rPr lang="en-US" sz="3600" spc="288">
                  <a:solidFill>
                    <a:srgbClr val="AE9142"/>
                  </a:solidFill>
                  <a:latin typeface="Montserrat Classic Bold"/>
                </a:rPr>
                <a:t>HUMAN RIGHTS INTERFERENCE</a:t>
              </a:r>
            </a:p>
          </p:txBody>
        </p:sp>
        <p:sp>
          <p:nvSpPr>
            <p:cNvPr name="TextBox 11" id="11"/>
            <p:cNvSpPr txBox="true"/>
            <p:nvPr/>
          </p:nvSpPr>
          <p:spPr>
            <a:xfrm rot="0">
              <a:off x="0" y="1607661"/>
              <a:ext cx="9525533" cy="1229995"/>
            </a:xfrm>
            <a:prstGeom prst="rect">
              <a:avLst/>
            </a:prstGeom>
          </p:spPr>
          <p:txBody>
            <a:bodyPr anchor="t" rtlCol="false" tIns="0" lIns="0" bIns="0" rIns="0">
              <a:spAutoFit/>
            </a:bodyPr>
            <a:lstStyle/>
            <a:p>
              <a:pPr>
                <a:lnSpc>
                  <a:spcPts val="3900"/>
                </a:lnSpc>
              </a:pPr>
              <a:r>
                <a:rPr lang="en-US" sz="2600">
                  <a:solidFill>
                    <a:srgbClr val="0C2340"/>
                  </a:solidFill>
                  <a:latin typeface="Lora"/>
                </a:rPr>
                <a:t>Presentations are communication tools that can be used as demonstrations.</a:t>
              </a:r>
            </a:p>
          </p:txBody>
        </p:sp>
      </p:grpSp>
      <p:grpSp>
        <p:nvGrpSpPr>
          <p:cNvPr name="Group 12" id="12"/>
          <p:cNvGrpSpPr/>
          <p:nvPr/>
        </p:nvGrpSpPr>
        <p:grpSpPr>
          <a:xfrm rot="0">
            <a:off x="10631941" y="5579467"/>
            <a:ext cx="7144150" cy="1498699"/>
            <a:chOff x="0" y="0"/>
            <a:chExt cx="9525533" cy="1998266"/>
          </a:xfrm>
        </p:grpSpPr>
        <p:sp>
          <p:nvSpPr>
            <p:cNvPr name="TextBox 13" id="13"/>
            <p:cNvSpPr txBox="true"/>
            <p:nvPr/>
          </p:nvSpPr>
          <p:spPr>
            <a:xfrm rot="0">
              <a:off x="0" y="-76200"/>
              <a:ext cx="9525533" cy="793671"/>
            </a:xfrm>
            <a:prstGeom prst="rect">
              <a:avLst/>
            </a:prstGeom>
          </p:spPr>
          <p:txBody>
            <a:bodyPr anchor="t" rtlCol="false" tIns="0" lIns="0" bIns="0" rIns="0">
              <a:spAutoFit/>
            </a:bodyPr>
            <a:lstStyle/>
            <a:p>
              <a:pPr>
                <a:lnSpc>
                  <a:spcPts val="5040"/>
                </a:lnSpc>
              </a:pPr>
              <a:r>
                <a:rPr lang="en-US" sz="3600" spc="288">
                  <a:solidFill>
                    <a:srgbClr val="AE9142"/>
                  </a:solidFill>
                  <a:latin typeface="Montserrat Classic Bold"/>
                </a:rPr>
                <a:t>RISKS AND REWARDS</a:t>
              </a:r>
            </a:p>
          </p:txBody>
        </p:sp>
        <p:sp>
          <p:nvSpPr>
            <p:cNvPr name="TextBox 14" id="14"/>
            <p:cNvSpPr txBox="true"/>
            <p:nvPr/>
          </p:nvSpPr>
          <p:spPr>
            <a:xfrm rot="0">
              <a:off x="0" y="768271"/>
              <a:ext cx="9525533" cy="1229995"/>
            </a:xfrm>
            <a:prstGeom prst="rect">
              <a:avLst/>
            </a:prstGeom>
          </p:spPr>
          <p:txBody>
            <a:bodyPr anchor="t" rtlCol="false" tIns="0" lIns="0" bIns="0" rIns="0">
              <a:spAutoFit/>
            </a:bodyPr>
            <a:lstStyle/>
            <a:p>
              <a:pPr>
                <a:lnSpc>
                  <a:spcPts val="3900"/>
                </a:lnSpc>
              </a:pPr>
              <a:r>
                <a:rPr lang="en-US" sz="2600">
                  <a:solidFill>
                    <a:srgbClr val="0C2340"/>
                  </a:solidFill>
                  <a:latin typeface="Lora"/>
                </a:rPr>
                <a:t>Presentations are communication tools that can be used as demonstrations.</a:t>
              </a:r>
            </a:p>
          </p:txBody>
        </p:sp>
      </p:grpSp>
      <p:grpSp>
        <p:nvGrpSpPr>
          <p:cNvPr name="Group 15" id="15"/>
          <p:cNvGrpSpPr/>
          <p:nvPr/>
        </p:nvGrpSpPr>
        <p:grpSpPr>
          <a:xfrm rot="0">
            <a:off x="10631941" y="7950101"/>
            <a:ext cx="7144150" cy="1498699"/>
            <a:chOff x="0" y="0"/>
            <a:chExt cx="9525533" cy="1998266"/>
          </a:xfrm>
        </p:grpSpPr>
        <p:sp>
          <p:nvSpPr>
            <p:cNvPr name="TextBox 16" id="16"/>
            <p:cNvSpPr txBox="true"/>
            <p:nvPr/>
          </p:nvSpPr>
          <p:spPr>
            <a:xfrm rot="0">
              <a:off x="0" y="-76200"/>
              <a:ext cx="9525533" cy="793671"/>
            </a:xfrm>
            <a:prstGeom prst="rect">
              <a:avLst/>
            </a:prstGeom>
          </p:spPr>
          <p:txBody>
            <a:bodyPr anchor="t" rtlCol="false" tIns="0" lIns="0" bIns="0" rIns="0">
              <a:spAutoFit/>
            </a:bodyPr>
            <a:lstStyle/>
            <a:p>
              <a:pPr>
                <a:lnSpc>
                  <a:spcPts val="5040"/>
                </a:lnSpc>
              </a:pPr>
              <a:r>
                <a:rPr lang="en-US" sz="3600" spc="288">
                  <a:solidFill>
                    <a:srgbClr val="AE9142"/>
                  </a:solidFill>
                  <a:latin typeface="Montserrat Classic Bold"/>
                </a:rPr>
                <a:t>SOCIAL JUSTICE</a:t>
              </a:r>
            </a:p>
          </p:txBody>
        </p:sp>
        <p:sp>
          <p:nvSpPr>
            <p:cNvPr name="TextBox 17" id="17"/>
            <p:cNvSpPr txBox="true"/>
            <p:nvPr/>
          </p:nvSpPr>
          <p:spPr>
            <a:xfrm rot="0">
              <a:off x="0" y="768271"/>
              <a:ext cx="9525533" cy="1229995"/>
            </a:xfrm>
            <a:prstGeom prst="rect">
              <a:avLst/>
            </a:prstGeom>
          </p:spPr>
          <p:txBody>
            <a:bodyPr anchor="t" rtlCol="false" tIns="0" lIns="0" bIns="0" rIns="0">
              <a:spAutoFit/>
            </a:bodyPr>
            <a:lstStyle/>
            <a:p>
              <a:pPr>
                <a:lnSpc>
                  <a:spcPts val="3900"/>
                </a:lnSpc>
              </a:pPr>
              <a:r>
                <a:rPr lang="en-US" sz="2600">
                  <a:solidFill>
                    <a:srgbClr val="0C2340"/>
                  </a:solidFill>
                  <a:latin typeface="Lora"/>
                </a:rPr>
                <a:t>Presentations are communication tools that can be used as demonstrations.</a:t>
              </a:r>
            </a:p>
          </p:txBody>
        </p:sp>
      </p:grpSp>
      <p:sp>
        <p:nvSpPr>
          <p:cNvPr name="TextBox 18" id="18"/>
          <p:cNvSpPr txBox="true"/>
          <p:nvPr/>
        </p:nvSpPr>
        <p:spPr>
          <a:xfrm rot="0">
            <a:off x="1028700" y="1028700"/>
            <a:ext cx="7144150" cy="3295055"/>
          </a:xfrm>
          <a:prstGeom prst="rect">
            <a:avLst/>
          </a:prstGeom>
        </p:spPr>
        <p:txBody>
          <a:bodyPr anchor="t" rtlCol="false" tIns="0" lIns="0" bIns="0" rIns="0">
            <a:spAutoFit/>
          </a:bodyPr>
          <a:lstStyle/>
          <a:p>
            <a:pPr>
              <a:lnSpc>
                <a:spcPts val="8640"/>
              </a:lnSpc>
            </a:pPr>
            <a:r>
              <a:rPr lang="en-US" sz="7200" spc="72">
                <a:solidFill>
                  <a:srgbClr val="0C2340"/>
                </a:solidFill>
                <a:latin typeface="Lora Italics"/>
              </a:rPr>
              <a:t>Further Learnings/Takeaways</a:t>
            </a:r>
          </a:p>
        </p:txBody>
      </p:sp>
      <p:pic>
        <p:nvPicPr>
          <p:cNvPr name="Picture 19" id="19"/>
          <p:cNvPicPr>
            <a:picLocks noChangeAspect="true"/>
          </p:cNvPicPr>
          <p:nvPr/>
        </p:nvPicPr>
        <p:blipFill>
          <a:blip r:embed="rId3">
            <a:alphaModFix amt="4000"/>
          </a:blip>
          <a:srcRect l="0" t="0" r="0" b="0"/>
          <a:stretch>
            <a:fillRect/>
          </a:stretch>
        </p:blipFill>
        <p:spPr>
          <a:xfrm flipH="false" flipV="false" rot="0">
            <a:off x="-1199553" y="3443833"/>
            <a:ext cx="8229600" cy="8229600"/>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131718" y="993891"/>
            <a:ext cx="14002150" cy="4006751"/>
            <a:chOff x="0" y="0"/>
            <a:chExt cx="18669533" cy="5342334"/>
          </a:xfrm>
        </p:grpSpPr>
        <p:sp>
          <p:nvSpPr>
            <p:cNvPr name="TextBox 3" id="3"/>
            <p:cNvSpPr txBox="true"/>
            <p:nvPr/>
          </p:nvSpPr>
          <p:spPr>
            <a:xfrm rot="0">
              <a:off x="0" y="3758406"/>
              <a:ext cx="18669533" cy="732234"/>
            </a:xfrm>
            <a:prstGeom prst="rect">
              <a:avLst/>
            </a:prstGeom>
          </p:spPr>
          <p:txBody>
            <a:bodyPr anchor="t" rtlCol="false" tIns="0" lIns="0" bIns="0" rIns="0">
              <a:spAutoFit/>
            </a:bodyPr>
            <a:lstStyle/>
            <a:p>
              <a:pPr>
                <a:lnSpc>
                  <a:spcPts val="4320"/>
                </a:lnSpc>
              </a:pPr>
              <a:r>
                <a:rPr lang="en-US" sz="3600" spc="36">
                  <a:solidFill>
                    <a:srgbClr val="273576"/>
                  </a:solidFill>
                  <a:latin typeface="Lora Italics"/>
                </a:rPr>
                <a:t>False Negatives vs False Positives</a:t>
              </a:r>
            </a:p>
          </p:txBody>
        </p:sp>
        <p:sp>
          <p:nvSpPr>
            <p:cNvPr name="TextBox 4" id="4"/>
            <p:cNvSpPr txBox="true"/>
            <p:nvPr/>
          </p:nvSpPr>
          <p:spPr>
            <a:xfrm rot="0">
              <a:off x="0" y="4649391"/>
              <a:ext cx="18669533" cy="692944"/>
            </a:xfrm>
            <a:prstGeom prst="rect">
              <a:avLst/>
            </a:prstGeom>
          </p:spPr>
          <p:txBody>
            <a:bodyPr anchor="t" rtlCol="false" tIns="0" lIns="0" bIns="0" rIns="0">
              <a:spAutoFit/>
            </a:bodyPr>
            <a:lstStyle/>
            <a:p>
              <a:pPr>
                <a:lnSpc>
                  <a:spcPts val="4500"/>
                </a:lnSpc>
              </a:pPr>
              <a:r>
                <a:rPr lang="en-US" sz="3000">
                  <a:solidFill>
                    <a:srgbClr val="273576"/>
                  </a:solidFill>
                  <a:latin typeface="Lora"/>
                </a:rPr>
                <a:t>Fill this in with more info.....</a:t>
              </a:r>
            </a:p>
          </p:txBody>
        </p:sp>
        <p:sp>
          <p:nvSpPr>
            <p:cNvPr name="TextBox 5" id="5"/>
            <p:cNvSpPr txBox="true"/>
            <p:nvPr/>
          </p:nvSpPr>
          <p:spPr>
            <a:xfrm rot="0">
              <a:off x="5" y="-9525"/>
              <a:ext cx="18669528" cy="3259931"/>
            </a:xfrm>
            <a:prstGeom prst="rect">
              <a:avLst/>
            </a:prstGeom>
          </p:spPr>
          <p:txBody>
            <a:bodyPr anchor="t" rtlCol="false" tIns="0" lIns="0" bIns="0" rIns="0">
              <a:spAutoFit/>
            </a:bodyPr>
            <a:lstStyle/>
            <a:p>
              <a:pPr>
                <a:lnSpc>
                  <a:spcPts val="9600"/>
                </a:lnSpc>
              </a:pPr>
              <a:r>
                <a:rPr lang="en-US" sz="8000">
                  <a:solidFill>
                    <a:srgbClr val="273576"/>
                  </a:solidFill>
                  <a:latin typeface="Montserrat Classic Bold"/>
                </a:rPr>
                <a:t>Benefits &amp; </a:t>
              </a:r>
              <a:r>
                <a:rPr lang="en-US" sz="8000">
                  <a:solidFill>
                    <a:srgbClr val="273576"/>
                  </a:solidFill>
                  <a:latin typeface="Montserrat Classic Bold"/>
                </a:rPr>
                <a:t>Risks of Machine Learning</a:t>
              </a:r>
            </a:p>
          </p:txBody>
        </p:sp>
      </p:grpSp>
      <p:pic>
        <p:nvPicPr>
          <p:cNvPr name="Picture 6" id="6"/>
          <p:cNvPicPr>
            <a:picLocks noChangeAspect="true"/>
          </p:cNvPicPr>
          <p:nvPr/>
        </p:nvPicPr>
        <p:blipFill>
          <a:blip r:embed="rId2">
            <a:alphaModFix amt="4000"/>
          </a:blip>
          <a:srcRect l="0" t="0" r="0" b="0"/>
          <a:stretch>
            <a:fillRect/>
          </a:stretch>
        </p:blipFill>
        <p:spPr>
          <a:xfrm flipH="false" flipV="false" rot="0">
            <a:off x="12373075" y="1028700"/>
            <a:ext cx="8229600" cy="8229600"/>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13621" y="2628113"/>
            <a:ext cx="11283253" cy="2447330"/>
          </a:xfrm>
          <a:prstGeom prst="rect">
            <a:avLst/>
          </a:prstGeom>
        </p:spPr>
        <p:txBody>
          <a:bodyPr anchor="t" rtlCol="false" tIns="0" lIns="0" bIns="0" rIns="0">
            <a:spAutoFit/>
          </a:bodyPr>
          <a:lstStyle/>
          <a:p>
            <a:pPr algn="l">
              <a:lnSpc>
                <a:spcPts val="9600"/>
              </a:lnSpc>
            </a:pPr>
            <a:r>
              <a:rPr lang="en-US" sz="8000">
                <a:solidFill>
                  <a:srgbClr val="0C2340"/>
                </a:solidFill>
                <a:latin typeface="Montserrat Classic Bold"/>
              </a:rPr>
              <a:t>Sources of our Research</a:t>
            </a:r>
          </a:p>
        </p:txBody>
      </p:sp>
      <p:sp>
        <p:nvSpPr>
          <p:cNvPr name="TextBox 3" id="3"/>
          <p:cNvSpPr txBox="true"/>
          <p:nvPr/>
        </p:nvSpPr>
        <p:spPr>
          <a:xfrm rot="0">
            <a:off x="513621" y="5008768"/>
            <a:ext cx="10679867" cy="2240756"/>
          </a:xfrm>
          <a:prstGeom prst="rect">
            <a:avLst/>
          </a:prstGeom>
        </p:spPr>
        <p:txBody>
          <a:bodyPr anchor="t" rtlCol="false" tIns="0" lIns="0" bIns="0" rIns="0">
            <a:spAutoFit/>
          </a:bodyPr>
          <a:lstStyle/>
          <a:p>
            <a:pPr>
              <a:lnSpc>
                <a:spcPts val="3000"/>
              </a:lnSpc>
            </a:pPr>
            <a:r>
              <a:rPr lang="en-US" sz="2000">
                <a:solidFill>
                  <a:srgbClr val="000000"/>
                </a:solidFill>
                <a:latin typeface="Lora"/>
              </a:rPr>
              <a:t>h</a:t>
            </a:r>
            <a:r>
              <a:rPr lang="en-US" sz="2000">
                <a:solidFill>
                  <a:srgbClr val="000000"/>
                </a:solidFill>
                <a:latin typeface="Lora"/>
              </a:rPr>
              <a:t>ttps://medium.com/@kuthayasankar/what-is-machine-learning-explain-like-i-am-5-year-old-a8f25aed703d</a:t>
            </a:r>
          </a:p>
          <a:p>
            <a:pPr>
              <a:lnSpc>
                <a:spcPts val="3000"/>
              </a:lnSpc>
            </a:pPr>
            <a:r>
              <a:rPr lang="en-US" sz="2000">
                <a:solidFill>
                  <a:srgbClr val="000000"/>
                </a:solidFill>
                <a:latin typeface="Lora"/>
              </a:rPr>
              <a:t>https://towardsdatascience.com/machine-learning-101-for-dummies-like-me-bdc6d03e1a38</a:t>
            </a:r>
          </a:p>
          <a:p>
            <a:pPr>
              <a:lnSpc>
                <a:spcPts val="3000"/>
              </a:lnSpc>
            </a:pPr>
            <a:r>
              <a:rPr lang="en-US" sz="2000">
                <a:solidFill>
                  <a:srgbClr val="000000"/>
                </a:solidFill>
                <a:latin typeface="Lora"/>
              </a:rPr>
              <a:t>https://amzn.to/2O2WWnj</a:t>
            </a:r>
          </a:p>
          <a:p>
            <a:pPr>
              <a:lnSpc>
                <a:spcPts val="3000"/>
              </a:lnSpc>
            </a:pPr>
            <a:r>
              <a:rPr lang="en-US" sz="2000">
                <a:solidFill>
                  <a:srgbClr val="000000"/>
                </a:solidFill>
                <a:latin typeface="Lora"/>
              </a:rPr>
              <a:t>https://towardsdatascience.com/understanding-random-forest-58381e0602d2</a:t>
            </a:r>
          </a:p>
        </p:txBody>
      </p:sp>
      <p:grpSp>
        <p:nvGrpSpPr>
          <p:cNvPr name="Group 4" id="4"/>
          <p:cNvGrpSpPr/>
          <p:nvPr/>
        </p:nvGrpSpPr>
        <p:grpSpPr>
          <a:xfrm rot="0">
            <a:off x="12271257" y="2637638"/>
            <a:ext cx="4988043" cy="5011723"/>
            <a:chOff x="0" y="0"/>
            <a:chExt cx="6650724" cy="6682298"/>
          </a:xfrm>
        </p:grpSpPr>
        <p:sp>
          <p:nvSpPr>
            <p:cNvPr name="AutoShape 5" id="5"/>
            <p:cNvSpPr/>
            <p:nvPr/>
          </p:nvSpPr>
          <p:spPr>
            <a:xfrm rot="0">
              <a:off x="0" y="0"/>
              <a:ext cx="3177098" cy="3177098"/>
            </a:xfrm>
            <a:prstGeom prst="rect">
              <a:avLst/>
            </a:prstGeom>
            <a:solidFill>
              <a:srgbClr val="AE9142"/>
            </a:solidFill>
          </p:spPr>
        </p:sp>
        <p:sp>
          <p:nvSpPr>
            <p:cNvPr name="AutoShape 6" id="6"/>
            <p:cNvSpPr/>
            <p:nvPr/>
          </p:nvSpPr>
          <p:spPr>
            <a:xfrm rot="0">
              <a:off x="3473627" y="3505200"/>
              <a:ext cx="3177098" cy="3177098"/>
            </a:xfrm>
            <a:prstGeom prst="rect">
              <a:avLst/>
            </a:prstGeom>
            <a:solidFill>
              <a:srgbClr val="AE9142"/>
            </a:solidFill>
          </p:spPr>
        </p:sp>
        <p:pic>
          <p:nvPicPr>
            <p:cNvPr name="Picture 7" id="7"/>
            <p:cNvPicPr>
              <a:picLocks noChangeAspect="true"/>
            </p:cNvPicPr>
            <p:nvPr/>
          </p:nvPicPr>
          <p:blipFill>
            <a:blip r:embed="rId2"/>
            <a:srcRect l="0" t="0" r="0" b="0"/>
            <a:stretch>
              <a:fillRect/>
            </a:stretch>
          </p:blipFill>
          <p:spPr>
            <a:xfrm flipH="false" flipV="false" rot="0">
              <a:off x="440429" y="326878"/>
              <a:ext cx="2296240" cy="2523341"/>
            </a:xfrm>
            <a:prstGeom prst="rect">
              <a:avLst/>
            </a:prstGeom>
          </p:spPr>
        </p:pic>
        <p:pic>
          <p:nvPicPr>
            <p:cNvPr name="Picture 8" id="8"/>
            <p:cNvPicPr>
              <a:picLocks noChangeAspect="true"/>
            </p:cNvPicPr>
            <p:nvPr/>
          </p:nvPicPr>
          <p:blipFill>
            <a:blip r:embed="rId2"/>
            <a:srcRect l="0" t="0" r="0" b="0"/>
            <a:stretch>
              <a:fillRect/>
            </a:stretch>
          </p:blipFill>
          <p:spPr>
            <a:xfrm flipH="false" flipV="false" rot="0">
              <a:off x="3914055" y="3832078"/>
              <a:ext cx="2296240" cy="2523341"/>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196315" y="3815065"/>
              <a:ext cx="2540354" cy="2540354"/>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3791998" y="309865"/>
              <a:ext cx="2540354" cy="2540354"/>
            </a:xfrm>
            <a:prstGeom prst="rect">
              <a:avLst/>
            </a:prstGeom>
          </p:spPr>
        </p:pic>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0934304" y="1028700"/>
            <a:ext cx="6324996" cy="5247352"/>
            <a:chOff x="0" y="0"/>
            <a:chExt cx="8433328" cy="6996470"/>
          </a:xfrm>
        </p:grpSpPr>
        <p:sp>
          <p:nvSpPr>
            <p:cNvPr name="TextBox 3" id="3"/>
            <p:cNvSpPr txBox="true"/>
            <p:nvPr/>
          </p:nvSpPr>
          <p:spPr>
            <a:xfrm rot="0">
              <a:off x="0" y="-9525"/>
              <a:ext cx="8433328" cy="4885134"/>
            </a:xfrm>
            <a:prstGeom prst="rect">
              <a:avLst/>
            </a:prstGeom>
          </p:spPr>
          <p:txBody>
            <a:bodyPr anchor="t" rtlCol="false" tIns="0" lIns="0" bIns="0" rIns="0">
              <a:spAutoFit/>
            </a:bodyPr>
            <a:lstStyle/>
            <a:p>
              <a:pPr algn="r">
                <a:lnSpc>
                  <a:spcPts val="9600"/>
                </a:lnSpc>
              </a:pPr>
              <a:r>
                <a:rPr lang="en-US" sz="8000">
                  <a:solidFill>
                    <a:srgbClr val="0C2340"/>
                  </a:solidFill>
                  <a:latin typeface="Montserrat Classic Bold"/>
                </a:rPr>
                <a:t>The team @</a:t>
              </a:r>
            </a:p>
            <a:p>
              <a:pPr algn="r">
                <a:lnSpc>
                  <a:spcPts val="9600"/>
                </a:lnSpc>
              </a:pPr>
              <a:r>
                <a:rPr lang="en-US" sz="8000">
                  <a:solidFill>
                    <a:srgbClr val="0C2340"/>
                  </a:solidFill>
                  <a:latin typeface="Montserrat Classic Bold"/>
                </a:rPr>
                <a:t>Notre</a:t>
              </a:r>
              <a:r>
                <a:rPr lang="en-US" sz="8000">
                  <a:solidFill>
                    <a:srgbClr val="0C2340"/>
                  </a:solidFill>
                  <a:latin typeface="Montserrat Classic Bold"/>
                </a:rPr>
                <a:t> Dame </a:t>
              </a:r>
            </a:p>
          </p:txBody>
        </p:sp>
        <p:sp>
          <p:nvSpPr>
            <p:cNvPr name="TextBox 4" id="4"/>
            <p:cNvSpPr txBox="true"/>
            <p:nvPr/>
          </p:nvSpPr>
          <p:spPr>
            <a:xfrm rot="0">
              <a:off x="1066795" y="5363408"/>
              <a:ext cx="7366533" cy="1633061"/>
            </a:xfrm>
            <a:prstGeom prst="rect">
              <a:avLst/>
            </a:prstGeom>
          </p:spPr>
          <p:txBody>
            <a:bodyPr anchor="t" rtlCol="false" tIns="0" lIns="0" bIns="0" rIns="0">
              <a:spAutoFit/>
            </a:bodyPr>
            <a:lstStyle/>
            <a:p>
              <a:pPr algn="r">
                <a:lnSpc>
                  <a:spcPts val="5039"/>
                </a:lnSpc>
              </a:pPr>
              <a:r>
                <a:rPr lang="en-US" sz="3600" spc="288">
                  <a:solidFill>
                    <a:srgbClr val="0C2340"/>
                  </a:solidFill>
                  <a:latin typeface="Montserrat Classic Bold"/>
                </a:rPr>
                <a:t>OUR IN-HOUSE </a:t>
              </a:r>
            </a:p>
            <a:p>
              <a:pPr algn="r">
                <a:lnSpc>
                  <a:spcPts val="5040"/>
                </a:lnSpc>
              </a:pPr>
              <a:r>
                <a:rPr lang="en-US" sz="3599" spc="287">
                  <a:solidFill>
                    <a:srgbClr val="0C2340"/>
                  </a:solidFill>
                  <a:latin typeface="Montserrat Classic Bold"/>
                </a:rPr>
                <a:t>DATA</a:t>
              </a:r>
              <a:r>
                <a:rPr lang="en-US" sz="3600" spc="288">
                  <a:solidFill>
                    <a:srgbClr val="0C2340"/>
                  </a:solidFill>
                  <a:latin typeface="Montserrat Classic Bold"/>
                </a:rPr>
                <a:t> EXPERTS</a:t>
              </a:r>
            </a:p>
          </p:txBody>
        </p:sp>
      </p:grpSp>
      <p:pic>
        <p:nvPicPr>
          <p:cNvPr name="Picture 5" id="5"/>
          <p:cNvPicPr>
            <a:picLocks noChangeAspect="true"/>
          </p:cNvPicPr>
          <p:nvPr/>
        </p:nvPicPr>
        <p:blipFill>
          <a:blip r:embed="rId2"/>
          <a:srcRect l="0" t="18654" r="0" b="25890"/>
          <a:stretch>
            <a:fillRect/>
          </a:stretch>
        </p:blipFill>
        <p:spPr>
          <a:xfrm flipH="false" flipV="false" rot="0">
            <a:off x="-179985" y="522520"/>
            <a:ext cx="5203335" cy="2885523"/>
          </a:xfrm>
          <a:prstGeom prst="rect">
            <a:avLst/>
          </a:prstGeom>
        </p:spPr>
      </p:pic>
      <p:pic>
        <p:nvPicPr>
          <p:cNvPr name="Picture 6" id="6"/>
          <p:cNvPicPr>
            <a:picLocks noChangeAspect="true"/>
          </p:cNvPicPr>
          <p:nvPr/>
        </p:nvPicPr>
        <p:blipFill>
          <a:blip r:embed="rId3"/>
          <a:srcRect l="0" t="11202" r="0" b="32092"/>
          <a:stretch>
            <a:fillRect/>
          </a:stretch>
        </p:blipFill>
        <p:spPr>
          <a:xfrm flipH="false" flipV="false" rot="0">
            <a:off x="-179985" y="6901728"/>
            <a:ext cx="5203335" cy="2950546"/>
          </a:xfrm>
          <a:prstGeom prst="rect">
            <a:avLst/>
          </a:prstGeom>
        </p:spPr>
      </p:pic>
      <p:pic>
        <p:nvPicPr>
          <p:cNvPr name="Picture 7" id="7"/>
          <p:cNvPicPr>
            <a:picLocks noChangeAspect="true"/>
          </p:cNvPicPr>
          <p:nvPr/>
        </p:nvPicPr>
        <p:blipFill>
          <a:blip r:embed="rId4"/>
          <a:srcRect l="0" t="21342" r="0" b="22789"/>
          <a:stretch>
            <a:fillRect/>
          </a:stretch>
        </p:blipFill>
        <p:spPr>
          <a:xfrm flipH="false" flipV="false" rot="0">
            <a:off x="-179985" y="3652376"/>
            <a:ext cx="5203335" cy="2906991"/>
          </a:xfrm>
          <a:prstGeom prst="rect">
            <a:avLst/>
          </a:prstGeom>
        </p:spPr>
      </p:pic>
      <p:pic>
        <p:nvPicPr>
          <p:cNvPr name="Picture 8" id="8"/>
          <p:cNvPicPr>
            <a:picLocks noChangeAspect="true"/>
          </p:cNvPicPr>
          <p:nvPr/>
        </p:nvPicPr>
        <p:blipFill>
          <a:blip r:embed="rId5">
            <a:alphaModFix amt="4000"/>
          </a:blip>
          <a:srcRect l="0" t="0" r="0" b="0"/>
          <a:stretch>
            <a:fillRect/>
          </a:stretch>
        </p:blipFill>
        <p:spPr>
          <a:xfrm flipH="false" flipV="false" rot="0">
            <a:off x="11453562" y="5737473"/>
            <a:ext cx="8229600" cy="8229600"/>
          </a:xfrm>
          <a:prstGeom prst="rect">
            <a:avLst/>
          </a:prstGeom>
        </p:spPr>
      </p:pic>
      <p:grpSp>
        <p:nvGrpSpPr>
          <p:cNvPr name="Group 9" id="9"/>
          <p:cNvGrpSpPr/>
          <p:nvPr/>
        </p:nvGrpSpPr>
        <p:grpSpPr>
          <a:xfrm rot="0">
            <a:off x="5518650" y="1278282"/>
            <a:ext cx="5252597" cy="1750516"/>
            <a:chOff x="0" y="0"/>
            <a:chExt cx="7003463" cy="2334022"/>
          </a:xfrm>
        </p:grpSpPr>
        <p:sp>
          <p:nvSpPr>
            <p:cNvPr name="TextBox 10" id="10"/>
            <p:cNvSpPr txBox="true"/>
            <p:nvPr/>
          </p:nvSpPr>
          <p:spPr>
            <a:xfrm rot="0">
              <a:off x="0" y="0"/>
              <a:ext cx="7003463" cy="732234"/>
            </a:xfrm>
            <a:prstGeom prst="rect">
              <a:avLst/>
            </a:prstGeom>
          </p:spPr>
          <p:txBody>
            <a:bodyPr anchor="t" rtlCol="false" tIns="0" lIns="0" bIns="0" rIns="0">
              <a:spAutoFit/>
            </a:bodyPr>
            <a:lstStyle/>
            <a:p>
              <a:pPr>
                <a:lnSpc>
                  <a:spcPts val="4320"/>
                </a:lnSpc>
              </a:pPr>
              <a:r>
                <a:rPr lang="en-US" sz="3600" spc="36">
                  <a:solidFill>
                    <a:srgbClr val="0C2340"/>
                  </a:solidFill>
                  <a:latin typeface="Lora Italics"/>
                </a:rPr>
                <a:t>Aldo  Adriazola</a:t>
              </a:r>
            </a:p>
          </p:txBody>
        </p:sp>
        <p:sp>
          <p:nvSpPr>
            <p:cNvPr name="TextBox 11" id="11"/>
            <p:cNvSpPr txBox="true"/>
            <p:nvPr/>
          </p:nvSpPr>
          <p:spPr>
            <a:xfrm rot="0">
              <a:off x="0" y="890984"/>
              <a:ext cx="7003463" cy="1443038"/>
            </a:xfrm>
            <a:prstGeom prst="rect">
              <a:avLst/>
            </a:prstGeom>
          </p:spPr>
          <p:txBody>
            <a:bodyPr anchor="t" rtlCol="false" tIns="0" lIns="0" bIns="0" rIns="0">
              <a:spAutoFit/>
            </a:bodyPr>
            <a:lstStyle/>
            <a:p>
              <a:pPr>
                <a:lnSpc>
                  <a:spcPts val="4500"/>
                </a:lnSpc>
              </a:pPr>
              <a:r>
                <a:rPr lang="en-US" sz="3000">
                  <a:solidFill>
                    <a:srgbClr val="0C2340"/>
                  </a:solidFill>
                  <a:latin typeface="Lora"/>
                </a:rPr>
                <a:t>Principal Member of Technical Staff @ AT&amp;T</a:t>
              </a:r>
            </a:p>
          </p:txBody>
        </p:sp>
      </p:grpSp>
      <p:grpSp>
        <p:nvGrpSpPr>
          <p:cNvPr name="Group 12" id="12"/>
          <p:cNvGrpSpPr/>
          <p:nvPr/>
        </p:nvGrpSpPr>
        <p:grpSpPr>
          <a:xfrm rot="0">
            <a:off x="5518650" y="3986957"/>
            <a:ext cx="5415654" cy="2313087"/>
            <a:chOff x="0" y="0"/>
            <a:chExt cx="7220872" cy="3084116"/>
          </a:xfrm>
        </p:grpSpPr>
        <p:sp>
          <p:nvSpPr>
            <p:cNvPr name="TextBox 13" id="13"/>
            <p:cNvSpPr txBox="true"/>
            <p:nvPr/>
          </p:nvSpPr>
          <p:spPr>
            <a:xfrm rot="0">
              <a:off x="0" y="0"/>
              <a:ext cx="7220872" cy="732234"/>
            </a:xfrm>
            <a:prstGeom prst="rect">
              <a:avLst/>
            </a:prstGeom>
          </p:spPr>
          <p:txBody>
            <a:bodyPr anchor="t" rtlCol="false" tIns="0" lIns="0" bIns="0" rIns="0">
              <a:spAutoFit/>
            </a:bodyPr>
            <a:lstStyle/>
            <a:p>
              <a:pPr>
                <a:lnSpc>
                  <a:spcPts val="4320"/>
                </a:lnSpc>
              </a:pPr>
              <a:r>
                <a:rPr lang="en-US" sz="3600" spc="36">
                  <a:solidFill>
                    <a:srgbClr val="0C2340"/>
                  </a:solidFill>
                  <a:latin typeface="Lora Italics"/>
                </a:rPr>
                <a:t>Avisek Choudhury</a:t>
              </a:r>
            </a:p>
          </p:txBody>
        </p:sp>
        <p:sp>
          <p:nvSpPr>
            <p:cNvPr name="TextBox 14" id="14"/>
            <p:cNvSpPr txBox="true"/>
            <p:nvPr/>
          </p:nvSpPr>
          <p:spPr>
            <a:xfrm rot="0">
              <a:off x="0" y="890984"/>
              <a:ext cx="7220872" cy="2193131"/>
            </a:xfrm>
            <a:prstGeom prst="rect">
              <a:avLst/>
            </a:prstGeom>
          </p:spPr>
          <p:txBody>
            <a:bodyPr anchor="t" rtlCol="false" tIns="0" lIns="0" bIns="0" rIns="0">
              <a:spAutoFit/>
            </a:bodyPr>
            <a:lstStyle/>
            <a:p>
              <a:pPr>
                <a:lnSpc>
                  <a:spcPts val="4500"/>
                </a:lnSpc>
              </a:pPr>
              <a:r>
                <a:rPr lang="en-US" sz="3000">
                  <a:solidFill>
                    <a:srgbClr val="0C2340"/>
                  </a:solidFill>
                  <a:latin typeface="Lora"/>
                </a:rPr>
                <a:t>Business &amp; Application Tech Specialist @ North Carolina State University</a:t>
              </a:r>
            </a:p>
          </p:txBody>
        </p:sp>
      </p:grpSp>
      <p:grpSp>
        <p:nvGrpSpPr>
          <p:cNvPr name="Group 15" id="15"/>
          <p:cNvGrpSpPr/>
          <p:nvPr/>
        </p:nvGrpSpPr>
        <p:grpSpPr>
          <a:xfrm rot="0">
            <a:off x="5518650" y="7258202"/>
            <a:ext cx="5252597" cy="1750516"/>
            <a:chOff x="0" y="0"/>
            <a:chExt cx="7003463" cy="2334022"/>
          </a:xfrm>
        </p:grpSpPr>
        <p:sp>
          <p:nvSpPr>
            <p:cNvPr name="TextBox 16" id="16"/>
            <p:cNvSpPr txBox="true"/>
            <p:nvPr/>
          </p:nvSpPr>
          <p:spPr>
            <a:xfrm rot="0">
              <a:off x="0" y="0"/>
              <a:ext cx="7003463" cy="732234"/>
            </a:xfrm>
            <a:prstGeom prst="rect">
              <a:avLst/>
            </a:prstGeom>
          </p:spPr>
          <p:txBody>
            <a:bodyPr anchor="t" rtlCol="false" tIns="0" lIns="0" bIns="0" rIns="0">
              <a:spAutoFit/>
            </a:bodyPr>
            <a:lstStyle/>
            <a:p>
              <a:pPr>
                <a:lnSpc>
                  <a:spcPts val="4320"/>
                </a:lnSpc>
              </a:pPr>
              <a:r>
                <a:rPr lang="en-US" sz="3600" spc="36">
                  <a:solidFill>
                    <a:srgbClr val="0C2340"/>
                  </a:solidFill>
                  <a:latin typeface="Lora Italics"/>
                </a:rPr>
                <a:t>Kait Arnold</a:t>
              </a:r>
            </a:p>
          </p:txBody>
        </p:sp>
        <p:sp>
          <p:nvSpPr>
            <p:cNvPr name="TextBox 17" id="17"/>
            <p:cNvSpPr txBox="true"/>
            <p:nvPr/>
          </p:nvSpPr>
          <p:spPr>
            <a:xfrm rot="0">
              <a:off x="0" y="890984"/>
              <a:ext cx="7003463" cy="1443038"/>
            </a:xfrm>
            <a:prstGeom prst="rect">
              <a:avLst/>
            </a:prstGeom>
          </p:spPr>
          <p:txBody>
            <a:bodyPr anchor="t" rtlCol="false" tIns="0" lIns="0" bIns="0" rIns="0">
              <a:spAutoFit/>
            </a:bodyPr>
            <a:lstStyle/>
            <a:p>
              <a:pPr>
                <a:lnSpc>
                  <a:spcPts val="4500"/>
                </a:lnSpc>
              </a:pPr>
              <a:r>
                <a:rPr lang="en-US" sz="3000">
                  <a:solidFill>
                    <a:srgbClr val="0C2340"/>
                  </a:solidFill>
                  <a:latin typeface="Lora"/>
                </a:rPr>
                <a:t>Analytics Engineer @ VSP Global</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8210150" y="4932462"/>
            <a:ext cx="9049150" cy="4325838"/>
            <a:chOff x="0" y="0"/>
            <a:chExt cx="12065533" cy="5767784"/>
          </a:xfrm>
        </p:grpSpPr>
        <p:sp>
          <p:nvSpPr>
            <p:cNvPr name="TextBox 3" id="3"/>
            <p:cNvSpPr txBox="true"/>
            <p:nvPr/>
          </p:nvSpPr>
          <p:spPr>
            <a:xfrm rot="0">
              <a:off x="0" y="0"/>
              <a:ext cx="12065533" cy="732234"/>
            </a:xfrm>
            <a:prstGeom prst="rect">
              <a:avLst/>
            </a:prstGeom>
          </p:spPr>
          <p:txBody>
            <a:bodyPr anchor="t" rtlCol="false" tIns="0" lIns="0" bIns="0" rIns="0">
              <a:spAutoFit/>
            </a:bodyPr>
            <a:lstStyle/>
            <a:p>
              <a:pPr algn="r">
                <a:lnSpc>
                  <a:spcPts val="4320"/>
                </a:lnSpc>
              </a:pPr>
              <a:r>
                <a:rPr lang="en-US" sz="3600" spc="36">
                  <a:solidFill>
                    <a:srgbClr val="0C2340"/>
                  </a:solidFill>
                  <a:latin typeface="Lora Italics"/>
                </a:rPr>
                <a:t>Mailing Address</a:t>
              </a:r>
            </a:p>
          </p:txBody>
        </p:sp>
        <p:sp>
          <p:nvSpPr>
            <p:cNvPr name="TextBox 4" id="4"/>
            <p:cNvSpPr txBox="true"/>
            <p:nvPr/>
          </p:nvSpPr>
          <p:spPr>
            <a:xfrm rot="0">
              <a:off x="0" y="2091928"/>
              <a:ext cx="12065533" cy="732234"/>
            </a:xfrm>
            <a:prstGeom prst="rect">
              <a:avLst/>
            </a:prstGeom>
          </p:spPr>
          <p:txBody>
            <a:bodyPr anchor="t" rtlCol="false" tIns="0" lIns="0" bIns="0" rIns="0">
              <a:spAutoFit/>
            </a:bodyPr>
            <a:lstStyle/>
            <a:p>
              <a:pPr algn="r">
                <a:lnSpc>
                  <a:spcPts val="4320"/>
                </a:lnSpc>
              </a:pPr>
              <a:r>
                <a:rPr lang="en-US" sz="3600" spc="36">
                  <a:solidFill>
                    <a:srgbClr val="0C2340"/>
                  </a:solidFill>
                  <a:latin typeface="Lora Italics"/>
                </a:rPr>
                <a:t>Phone Number</a:t>
              </a:r>
            </a:p>
          </p:txBody>
        </p:sp>
        <p:sp>
          <p:nvSpPr>
            <p:cNvPr name="TextBox 5" id="5"/>
            <p:cNvSpPr txBox="true"/>
            <p:nvPr/>
          </p:nvSpPr>
          <p:spPr>
            <a:xfrm rot="0">
              <a:off x="0" y="4183856"/>
              <a:ext cx="12065533" cy="732234"/>
            </a:xfrm>
            <a:prstGeom prst="rect">
              <a:avLst/>
            </a:prstGeom>
          </p:spPr>
          <p:txBody>
            <a:bodyPr anchor="t" rtlCol="false" tIns="0" lIns="0" bIns="0" rIns="0">
              <a:spAutoFit/>
            </a:bodyPr>
            <a:lstStyle/>
            <a:p>
              <a:pPr algn="r">
                <a:lnSpc>
                  <a:spcPts val="4320"/>
                </a:lnSpc>
              </a:pPr>
              <a:r>
                <a:rPr lang="en-US" sz="3600" spc="36">
                  <a:solidFill>
                    <a:srgbClr val="0C2340"/>
                  </a:solidFill>
                  <a:latin typeface="Lora Italics"/>
                </a:rPr>
                <a:t>E-mail Address</a:t>
              </a:r>
            </a:p>
          </p:txBody>
        </p:sp>
        <p:sp>
          <p:nvSpPr>
            <p:cNvPr name="TextBox 6" id="6"/>
            <p:cNvSpPr txBox="true"/>
            <p:nvPr/>
          </p:nvSpPr>
          <p:spPr>
            <a:xfrm rot="0">
              <a:off x="0" y="890984"/>
              <a:ext cx="12065533" cy="692944"/>
            </a:xfrm>
            <a:prstGeom prst="rect">
              <a:avLst/>
            </a:prstGeom>
          </p:spPr>
          <p:txBody>
            <a:bodyPr anchor="t" rtlCol="false" tIns="0" lIns="0" bIns="0" rIns="0">
              <a:spAutoFit/>
            </a:bodyPr>
            <a:lstStyle/>
            <a:p>
              <a:pPr algn="r">
                <a:lnSpc>
                  <a:spcPts val="4500"/>
                </a:lnSpc>
              </a:pPr>
              <a:r>
                <a:rPr lang="en-US" sz="3000">
                  <a:solidFill>
                    <a:srgbClr val="0C2340"/>
                  </a:solidFill>
                  <a:latin typeface="Lora"/>
                </a:rPr>
                <a:t>123 Anywhere St., Any City, State, Country</a:t>
              </a:r>
            </a:p>
          </p:txBody>
        </p:sp>
        <p:sp>
          <p:nvSpPr>
            <p:cNvPr name="TextBox 7" id="7"/>
            <p:cNvSpPr txBox="true"/>
            <p:nvPr/>
          </p:nvSpPr>
          <p:spPr>
            <a:xfrm rot="0">
              <a:off x="0" y="2982912"/>
              <a:ext cx="12065533" cy="692944"/>
            </a:xfrm>
            <a:prstGeom prst="rect">
              <a:avLst/>
            </a:prstGeom>
          </p:spPr>
          <p:txBody>
            <a:bodyPr anchor="t" rtlCol="false" tIns="0" lIns="0" bIns="0" rIns="0">
              <a:spAutoFit/>
            </a:bodyPr>
            <a:lstStyle/>
            <a:p>
              <a:pPr algn="r">
                <a:lnSpc>
                  <a:spcPts val="4500"/>
                </a:lnSpc>
              </a:pPr>
              <a:r>
                <a:rPr lang="en-US" sz="3000">
                  <a:solidFill>
                    <a:srgbClr val="0C2340"/>
                  </a:solidFill>
                  <a:latin typeface="Lora"/>
                </a:rPr>
                <a:t>(123) 456 7890</a:t>
              </a:r>
            </a:p>
          </p:txBody>
        </p:sp>
        <p:sp>
          <p:nvSpPr>
            <p:cNvPr name="TextBox 8" id="8"/>
            <p:cNvSpPr txBox="true"/>
            <p:nvPr/>
          </p:nvSpPr>
          <p:spPr>
            <a:xfrm rot="0">
              <a:off x="0" y="5074841"/>
              <a:ext cx="12065533" cy="692944"/>
            </a:xfrm>
            <a:prstGeom prst="rect">
              <a:avLst/>
            </a:prstGeom>
          </p:spPr>
          <p:txBody>
            <a:bodyPr anchor="t" rtlCol="false" tIns="0" lIns="0" bIns="0" rIns="0">
              <a:spAutoFit/>
            </a:bodyPr>
            <a:lstStyle/>
            <a:p>
              <a:pPr algn="r">
                <a:lnSpc>
                  <a:spcPts val="4500"/>
                </a:lnSpc>
              </a:pPr>
              <a:r>
                <a:rPr lang="en-US" sz="3000">
                  <a:solidFill>
                    <a:srgbClr val="0C2340"/>
                  </a:solidFill>
                  <a:latin typeface="Lora"/>
                </a:rPr>
                <a:t>hello@reallygreatsite.com</a:t>
              </a:r>
            </a:p>
          </p:txBody>
        </p:sp>
      </p:grpSp>
      <p:grpSp>
        <p:nvGrpSpPr>
          <p:cNvPr name="Group 9" id="9"/>
          <p:cNvGrpSpPr/>
          <p:nvPr/>
        </p:nvGrpSpPr>
        <p:grpSpPr>
          <a:xfrm rot="0">
            <a:off x="1028700" y="1028700"/>
            <a:ext cx="13716796" cy="1947505"/>
            <a:chOff x="0" y="0"/>
            <a:chExt cx="18289062" cy="2596674"/>
          </a:xfrm>
        </p:grpSpPr>
        <p:sp>
          <p:nvSpPr>
            <p:cNvPr name="TextBox 10" id="10"/>
            <p:cNvSpPr txBox="true"/>
            <p:nvPr/>
          </p:nvSpPr>
          <p:spPr>
            <a:xfrm rot="0">
              <a:off x="0" y="-9525"/>
              <a:ext cx="18288528" cy="1634728"/>
            </a:xfrm>
            <a:prstGeom prst="rect">
              <a:avLst/>
            </a:prstGeom>
          </p:spPr>
          <p:txBody>
            <a:bodyPr anchor="t" rtlCol="false" tIns="0" lIns="0" bIns="0" rIns="0">
              <a:spAutoFit/>
            </a:bodyPr>
            <a:lstStyle/>
            <a:p>
              <a:pPr>
                <a:lnSpc>
                  <a:spcPts val="9600"/>
                </a:lnSpc>
              </a:pPr>
              <a:r>
                <a:rPr lang="en-US" sz="8000">
                  <a:solidFill>
                    <a:srgbClr val="0C2340"/>
                  </a:solidFill>
                  <a:latin typeface="Montserrat Classic Bold"/>
                </a:rPr>
                <a:t>Contact Us</a:t>
              </a:r>
            </a:p>
          </p:txBody>
        </p:sp>
        <p:sp>
          <p:nvSpPr>
            <p:cNvPr name="TextBox 11" id="11"/>
            <p:cNvSpPr txBox="true"/>
            <p:nvPr/>
          </p:nvSpPr>
          <p:spPr>
            <a:xfrm rot="0">
              <a:off x="528" y="1803003"/>
              <a:ext cx="18288533" cy="793671"/>
            </a:xfrm>
            <a:prstGeom prst="rect">
              <a:avLst/>
            </a:prstGeom>
          </p:spPr>
          <p:txBody>
            <a:bodyPr anchor="t" rtlCol="false" tIns="0" lIns="0" bIns="0" rIns="0">
              <a:spAutoFit/>
            </a:bodyPr>
            <a:lstStyle/>
            <a:p>
              <a:pPr>
                <a:lnSpc>
                  <a:spcPts val="5040"/>
                </a:lnSpc>
              </a:pPr>
              <a:r>
                <a:rPr lang="en-US" sz="3600" spc="288">
                  <a:solidFill>
                    <a:srgbClr val="0C2340"/>
                  </a:solidFill>
                  <a:latin typeface="Montserrat Classic Bold"/>
                </a:rPr>
                <a:t>HOW TO REACH US</a:t>
              </a:r>
            </a:p>
          </p:txBody>
        </p:sp>
      </p:grpSp>
      <p:pic>
        <p:nvPicPr>
          <p:cNvPr name="Picture 12" id="12"/>
          <p:cNvPicPr>
            <a:picLocks noChangeAspect="true"/>
          </p:cNvPicPr>
          <p:nvPr/>
        </p:nvPicPr>
        <p:blipFill>
          <a:blip r:embed="rId2">
            <a:alphaModFix amt="4000"/>
          </a:blip>
          <a:srcRect l="0" t="0" r="0" b="0"/>
          <a:stretch>
            <a:fillRect/>
          </a:stretch>
        </p:blipFill>
        <p:spPr>
          <a:xfrm flipH="false" flipV="false" rot="0">
            <a:off x="-1534089" y="2976205"/>
            <a:ext cx="10189029" cy="10189029"/>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7173159" y="4267251"/>
            <a:ext cx="10086141" cy="3314700"/>
          </a:xfrm>
          <a:prstGeom prst="rect">
            <a:avLst/>
          </a:prstGeom>
        </p:spPr>
        <p:txBody>
          <a:bodyPr anchor="t" rtlCol="false" tIns="0" lIns="0" bIns="0" rIns="0">
            <a:spAutoFit/>
          </a:bodyPr>
          <a:lstStyle/>
          <a:p>
            <a:pPr algn="ctr">
              <a:lnSpc>
                <a:spcPts val="4320"/>
              </a:lnSpc>
              <a:spcBef>
                <a:spcPct val="0"/>
              </a:spcBef>
            </a:pPr>
            <a:r>
              <a:rPr lang="en-US" sz="3600" spc="36">
                <a:solidFill>
                  <a:srgbClr val="AE9142"/>
                </a:solidFill>
                <a:latin typeface="Lora Bold Italics"/>
              </a:rPr>
              <a:t>“Machine Learning is the science of getting computers to learn and act like humans do, and improve their learning over time in autonomous fashion, by feeding them data and information in the form of observations and real-world interactions.”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blipFill>
          <a:blip r:embed="rId2"/>
          <a:srcRect l="0" t="22191" r="0" b="22191"/>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381050" y="4095750"/>
            <a:ext cx="2095500" cy="2095500"/>
          </a:xfrm>
          <a:prstGeom prst="rect">
            <a:avLst/>
          </a:prstGeom>
        </p:spPr>
      </p:pic>
      <p:grpSp>
        <p:nvGrpSpPr>
          <p:cNvPr name="Group 3" id="3"/>
          <p:cNvGrpSpPr/>
          <p:nvPr/>
        </p:nvGrpSpPr>
        <p:grpSpPr>
          <a:xfrm rot="0">
            <a:off x="5238550" y="3993654"/>
            <a:ext cx="10668400" cy="2299692"/>
            <a:chOff x="0" y="0"/>
            <a:chExt cx="14224533" cy="3066256"/>
          </a:xfrm>
        </p:grpSpPr>
        <p:sp>
          <p:nvSpPr>
            <p:cNvPr name="TextBox 4" id="4"/>
            <p:cNvSpPr txBox="true"/>
            <p:nvPr/>
          </p:nvSpPr>
          <p:spPr>
            <a:xfrm rot="0">
              <a:off x="0" y="0"/>
              <a:ext cx="14224533" cy="1464469"/>
            </a:xfrm>
            <a:prstGeom prst="rect">
              <a:avLst/>
            </a:prstGeom>
          </p:spPr>
          <p:txBody>
            <a:bodyPr anchor="t" rtlCol="false" tIns="0" lIns="0" bIns="0" rIns="0">
              <a:spAutoFit/>
            </a:bodyPr>
            <a:lstStyle/>
            <a:p>
              <a:pPr>
                <a:lnSpc>
                  <a:spcPts val="8640"/>
                </a:lnSpc>
              </a:pPr>
              <a:r>
                <a:rPr lang="en-US" sz="7200" spc="72">
                  <a:solidFill>
                    <a:srgbClr val="EFEFEF"/>
                  </a:solidFill>
                  <a:latin typeface="Lora Italics"/>
                </a:rPr>
                <a:t>Crash Course on CRISPR</a:t>
              </a:r>
            </a:p>
          </p:txBody>
        </p:sp>
        <p:sp>
          <p:nvSpPr>
            <p:cNvPr name="TextBox 5" id="5"/>
            <p:cNvSpPr txBox="true"/>
            <p:nvPr/>
          </p:nvSpPr>
          <p:spPr>
            <a:xfrm rot="0">
              <a:off x="0" y="1623219"/>
              <a:ext cx="14224533" cy="1443038"/>
            </a:xfrm>
            <a:prstGeom prst="rect">
              <a:avLst/>
            </a:prstGeom>
          </p:spPr>
          <p:txBody>
            <a:bodyPr anchor="t" rtlCol="false" tIns="0" lIns="0" bIns="0" rIns="0">
              <a:spAutoFit/>
            </a:bodyPr>
            <a:lstStyle/>
            <a:p>
              <a:pPr>
                <a:lnSpc>
                  <a:spcPts val="4500"/>
                </a:lnSpc>
              </a:pPr>
              <a:r>
                <a:rPr lang="en-US" sz="3000">
                  <a:solidFill>
                    <a:srgbClr val="EFEFEF"/>
                  </a:solidFill>
                  <a:latin typeface="Lora"/>
                </a:rPr>
                <a:t>Presentations are communication tools that can be used as demonstrations, lectures, speeches, reports, and more.</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3904850" y="1028700"/>
            <a:ext cx="13354450" cy="1996946"/>
            <a:chOff x="0" y="0"/>
            <a:chExt cx="17805933" cy="2662595"/>
          </a:xfrm>
        </p:grpSpPr>
        <p:sp>
          <p:nvSpPr>
            <p:cNvPr name="TextBox 3" id="3"/>
            <p:cNvSpPr txBox="true"/>
            <p:nvPr/>
          </p:nvSpPr>
          <p:spPr>
            <a:xfrm rot="0">
              <a:off x="25405" y="-9525"/>
              <a:ext cx="17780528" cy="1634728"/>
            </a:xfrm>
            <a:prstGeom prst="rect">
              <a:avLst/>
            </a:prstGeom>
          </p:spPr>
          <p:txBody>
            <a:bodyPr anchor="t" rtlCol="false" tIns="0" lIns="0" bIns="0" rIns="0">
              <a:spAutoFit/>
            </a:bodyPr>
            <a:lstStyle/>
            <a:p>
              <a:pPr algn="r">
                <a:lnSpc>
                  <a:spcPts val="9600"/>
                </a:lnSpc>
              </a:pPr>
              <a:r>
                <a:rPr lang="en-US" sz="8000">
                  <a:solidFill>
                    <a:srgbClr val="BD2640"/>
                  </a:solidFill>
                  <a:latin typeface="Montserrat Classic Bold"/>
                </a:rPr>
                <a:t>Livestock Modification</a:t>
              </a:r>
            </a:p>
          </p:txBody>
        </p:sp>
        <p:sp>
          <p:nvSpPr>
            <p:cNvPr name="TextBox 4" id="4"/>
            <p:cNvSpPr txBox="true"/>
            <p:nvPr/>
          </p:nvSpPr>
          <p:spPr>
            <a:xfrm rot="0">
              <a:off x="0" y="1868924"/>
              <a:ext cx="17805933" cy="793671"/>
            </a:xfrm>
            <a:prstGeom prst="rect">
              <a:avLst/>
            </a:prstGeom>
          </p:spPr>
          <p:txBody>
            <a:bodyPr anchor="t" rtlCol="false" tIns="0" lIns="0" bIns="0" rIns="0">
              <a:spAutoFit/>
            </a:bodyPr>
            <a:lstStyle/>
            <a:p>
              <a:pPr algn="r">
                <a:lnSpc>
                  <a:spcPts val="5040"/>
                </a:lnSpc>
              </a:pPr>
              <a:r>
                <a:rPr lang="en-US" sz="3600" spc="288">
                  <a:solidFill>
                    <a:srgbClr val="000000"/>
                  </a:solidFill>
                  <a:latin typeface="Montserrat Classic Bold"/>
                </a:rPr>
                <a:t>FARM ANIMALS WITH NEW FEATURES</a:t>
              </a:r>
            </a:p>
          </p:txBody>
        </p:sp>
      </p:grpSp>
      <p:sp>
        <p:nvSpPr>
          <p:cNvPr name="TextBox 5" id="5"/>
          <p:cNvSpPr txBox="true"/>
          <p:nvPr/>
        </p:nvSpPr>
        <p:spPr>
          <a:xfrm rot="0">
            <a:off x="7403700" y="7374999"/>
            <a:ext cx="2857900" cy="533995"/>
          </a:xfrm>
          <a:prstGeom prst="rect">
            <a:avLst/>
          </a:prstGeom>
        </p:spPr>
        <p:txBody>
          <a:bodyPr anchor="t" rtlCol="false" tIns="0" lIns="0" bIns="0" rIns="0">
            <a:spAutoFit/>
          </a:bodyPr>
          <a:lstStyle/>
          <a:p>
            <a:pPr algn="ctr">
              <a:lnSpc>
                <a:spcPts val="4499"/>
              </a:lnSpc>
            </a:pPr>
            <a:r>
              <a:rPr lang="en-US" sz="2999">
                <a:solidFill>
                  <a:srgbClr val="000000"/>
                </a:solidFill>
                <a:latin typeface="Lora"/>
              </a:rPr>
              <a:t>Fatter lambs</a:t>
            </a:r>
          </a:p>
        </p:txBody>
      </p:sp>
      <p:sp>
        <p:nvSpPr>
          <p:cNvPr name="TextBox 6" id="6"/>
          <p:cNvSpPr txBox="true"/>
          <p:nvPr/>
        </p:nvSpPr>
        <p:spPr>
          <a:xfrm rot="0">
            <a:off x="3904850" y="7374999"/>
            <a:ext cx="2857900" cy="1096566"/>
          </a:xfrm>
          <a:prstGeom prst="rect">
            <a:avLst/>
          </a:prstGeom>
        </p:spPr>
        <p:txBody>
          <a:bodyPr anchor="t" rtlCol="false" tIns="0" lIns="0" bIns="0" rIns="0">
            <a:spAutoFit/>
          </a:bodyPr>
          <a:lstStyle/>
          <a:p>
            <a:pPr algn="ctr">
              <a:lnSpc>
                <a:spcPts val="4499"/>
              </a:lnSpc>
            </a:pPr>
            <a:r>
              <a:rPr lang="en-US" sz="2999">
                <a:solidFill>
                  <a:srgbClr val="000000"/>
                </a:solidFill>
                <a:latin typeface="Lora"/>
              </a:rPr>
              <a:t>Castration-free pigs</a:t>
            </a:r>
          </a:p>
        </p:txBody>
      </p:sp>
      <p:sp>
        <p:nvSpPr>
          <p:cNvPr name="TextBox 7" id="7"/>
          <p:cNvSpPr txBox="true"/>
          <p:nvPr/>
        </p:nvSpPr>
        <p:spPr>
          <a:xfrm rot="0">
            <a:off x="10902550" y="7374999"/>
            <a:ext cx="2857900" cy="1096566"/>
          </a:xfrm>
          <a:prstGeom prst="rect">
            <a:avLst/>
          </a:prstGeom>
        </p:spPr>
        <p:txBody>
          <a:bodyPr anchor="t" rtlCol="false" tIns="0" lIns="0" bIns="0" rIns="0">
            <a:spAutoFit/>
          </a:bodyPr>
          <a:lstStyle/>
          <a:p>
            <a:pPr algn="ctr">
              <a:lnSpc>
                <a:spcPts val="4499"/>
              </a:lnSpc>
            </a:pPr>
            <a:r>
              <a:rPr lang="en-US" sz="2999">
                <a:solidFill>
                  <a:srgbClr val="000000"/>
                </a:solidFill>
                <a:latin typeface="Lora"/>
              </a:rPr>
              <a:t>Horn-free calves</a:t>
            </a:r>
          </a:p>
        </p:txBody>
      </p:sp>
      <p:sp>
        <p:nvSpPr>
          <p:cNvPr name="TextBox 8" id="8"/>
          <p:cNvSpPr txBox="true"/>
          <p:nvPr/>
        </p:nvSpPr>
        <p:spPr>
          <a:xfrm rot="0">
            <a:off x="14401400" y="7374999"/>
            <a:ext cx="2857900" cy="1096566"/>
          </a:xfrm>
          <a:prstGeom prst="rect">
            <a:avLst/>
          </a:prstGeom>
        </p:spPr>
        <p:txBody>
          <a:bodyPr anchor="t" rtlCol="false" tIns="0" lIns="0" bIns="0" rIns="0">
            <a:spAutoFit/>
          </a:bodyPr>
          <a:lstStyle/>
          <a:p>
            <a:pPr algn="ctr">
              <a:lnSpc>
                <a:spcPts val="4499"/>
              </a:lnSpc>
            </a:pPr>
            <a:r>
              <a:rPr lang="en-US" sz="2999">
                <a:solidFill>
                  <a:srgbClr val="000000"/>
                </a:solidFill>
                <a:latin typeface="Lora"/>
              </a:rPr>
              <a:t>Flu-resistant chickens</a:t>
            </a:r>
          </a:p>
        </p:txBody>
      </p:sp>
      <p:pic>
        <p:nvPicPr>
          <p:cNvPr name="Picture 9" id="9"/>
          <p:cNvPicPr>
            <a:picLocks noChangeAspect="true"/>
          </p:cNvPicPr>
          <p:nvPr/>
        </p:nvPicPr>
        <p:blipFill>
          <a:blip r:embed="rId2"/>
          <a:srcRect l="0" t="0" r="0" b="0"/>
          <a:stretch>
            <a:fillRect/>
          </a:stretch>
        </p:blipFill>
        <p:spPr>
          <a:xfrm flipH="false" flipV="false" rot="0">
            <a:off x="4825054" y="5936620"/>
            <a:ext cx="1017492" cy="1058192"/>
          </a:xfrm>
          <a:prstGeom prst="rect">
            <a:avLst/>
          </a:prstGeom>
        </p:spPr>
      </p:pic>
      <p:pic>
        <p:nvPicPr>
          <p:cNvPr name="Picture 10" id="10"/>
          <p:cNvPicPr>
            <a:picLocks noChangeAspect="true"/>
          </p:cNvPicPr>
          <p:nvPr/>
        </p:nvPicPr>
        <p:blipFill>
          <a:blip r:embed="rId2"/>
          <a:srcRect l="0" t="0" r="0" b="0"/>
          <a:stretch>
            <a:fillRect/>
          </a:stretch>
        </p:blipFill>
        <p:spPr>
          <a:xfrm flipH="false" flipV="false" rot="0">
            <a:off x="8323904" y="5936620"/>
            <a:ext cx="1017492" cy="1058192"/>
          </a:xfrm>
          <a:prstGeom prst="rect">
            <a:avLst/>
          </a:prstGeom>
        </p:spPr>
      </p:pic>
      <p:pic>
        <p:nvPicPr>
          <p:cNvPr name="Picture 11" id="11"/>
          <p:cNvPicPr>
            <a:picLocks noChangeAspect="true"/>
          </p:cNvPicPr>
          <p:nvPr/>
        </p:nvPicPr>
        <p:blipFill>
          <a:blip r:embed="rId2"/>
          <a:srcRect l="0" t="0" r="0" b="0"/>
          <a:stretch>
            <a:fillRect/>
          </a:stretch>
        </p:blipFill>
        <p:spPr>
          <a:xfrm flipH="false" flipV="false" rot="0">
            <a:off x="11822754" y="5936620"/>
            <a:ext cx="1017492" cy="1058192"/>
          </a:xfrm>
          <a:prstGeom prst="rect">
            <a:avLst/>
          </a:prstGeom>
        </p:spPr>
      </p:pic>
      <p:pic>
        <p:nvPicPr>
          <p:cNvPr name="Picture 12" id="12"/>
          <p:cNvPicPr>
            <a:picLocks noChangeAspect="true"/>
          </p:cNvPicPr>
          <p:nvPr/>
        </p:nvPicPr>
        <p:blipFill>
          <a:blip r:embed="rId2"/>
          <a:srcRect l="0" t="0" r="0" b="0"/>
          <a:stretch>
            <a:fillRect/>
          </a:stretch>
        </p:blipFill>
        <p:spPr>
          <a:xfrm flipH="false" flipV="false" rot="0">
            <a:off x="15321604" y="5936620"/>
            <a:ext cx="1017492" cy="1058192"/>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BD264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9584" t="0" r="29584" b="0"/>
          <a:stretch>
            <a:fillRect/>
          </a:stretch>
        </p:blipFill>
        <p:spPr>
          <a:xfrm flipH="false" flipV="false" rot="0">
            <a:off x="10702650" y="-247650"/>
            <a:ext cx="4107638" cy="7029450"/>
          </a:xfrm>
          <a:prstGeom prst="rect">
            <a:avLst/>
          </a:prstGeom>
        </p:spPr>
      </p:pic>
      <p:pic>
        <p:nvPicPr>
          <p:cNvPr name="Picture 3" id="3"/>
          <p:cNvPicPr>
            <a:picLocks noChangeAspect="true"/>
          </p:cNvPicPr>
          <p:nvPr/>
        </p:nvPicPr>
        <p:blipFill>
          <a:blip r:embed="rId3"/>
          <a:srcRect l="0" t="21542" r="0" b="21542"/>
          <a:stretch>
            <a:fillRect/>
          </a:stretch>
        </p:blipFill>
        <p:spPr>
          <a:xfrm flipH="false" flipV="false" rot="0">
            <a:off x="5635350" y="6972300"/>
            <a:ext cx="9174938" cy="3505200"/>
          </a:xfrm>
          <a:prstGeom prst="rect">
            <a:avLst/>
          </a:prstGeom>
        </p:spPr>
      </p:pic>
      <p:pic>
        <p:nvPicPr>
          <p:cNvPr name="Picture 4" id="4"/>
          <p:cNvPicPr>
            <a:picLocks noChangeAspect="true"/>
          </p:cNvPicPr>
          <p:nvPr/>
        </p:nvPicPr>
        <p:blipFill>
          <a:blip r:embed="rId4"/>
          <a:srcRect l="0" t="3351" r="0" b="3351"/>
          <a:stretch>
            <a:fillRect/>
          </a:stretch>
        </p:blipFill>
        <p:spPr>
          <a:xfrm flipH="false" flipV="false" rot="0">
            <a:off x="-224888" y="6972300"/>
            <a:ext cx="5669738" cy="3524250"/>
          </a:xfrm>
          <a:prstGeom prst="rect">
            <a:avLst/>
          </a:prstGeom>
        </p:spPr>
      </p:pic>
      <p:pic>
        <p:nvPicPr>
          <p:cNvPr name="Picture 5" id="5"/>
          <p:cNvPicPr>
            <a:picLocks noChangeAspect="true"/>
          </p:cNvPicPr>
          <p:nvPr/>
        </p:nvPicPr>
        <p:blipFill>
          <a:blip r:embed="rId5"/>
          <a:srcRect l="53381" t="0" r="0" b="0"/>
          <a:stretch>
            <a:fillRect/>
          </a:stretch>
        </p:blipFill>
        <p:spPr>
          <a:xfrm flipH="false" flipV="false" rot="0">
            <a:off x="15000789" y="-171450"/>
            <a:ext cx="3478988" cy="4972050"/>
          </a:xfrm>
          <a:prstGeom prst="rect">
            <a:avLst/>
          </a:prstGeom>
        </p:spPr>
      </p:pic>
      <p:pic>
        <p:nvPicPr>
          <p:cNvPr name="Picture 6" id="6"/>
          <p:cNvPicPr>
            <a:picLocks noChangeAspect="true"/>
          </p:cNvPicPr>
          <p:nvPr/>
        </p:nvPicPr>
        <p:blipFill>
          <a:blip r:embed="rId6"/>
          <a:srcRect l="2337" t="0" r="2337" b="0"/>
          <a:stretch>
            <a:fillRect/>
          </a:stretch>
        </p:blipFill>
        <p:spPr>
          <a:xfrm flipH="false" flipV="false" rot="0">
            <a:off x="15000789" y="4991100"/>
            <a:ext cx="3517088" cy="5486400"/>
          </a:xfrm>
          <a:prstGeom prst="rect">
            <a:avLst/>
          </a:prstGeom>
        </p:spPr>
      </p:pic>
      <p:sp>
        <p:nvSpPr>
          <p:cNvPr name="TextBox 7" id="7"/>
          <p:cNvSpPr txBox="true"/>
          <p:nvPr/>
        </p:nvSpPr>
        <p:spPr>
          <a:xfrm rot="0">
            <a:off x="1436350" y="2420182"/>
            <a:ext cx="7620400" cy="614303"/>
          </a:xfrm>
          <a:prstGeom prst="rect">
            <a:avLst/>
          </a:prstGeom>
        </p:spPr>
        <p:txBody>
          <a:bodyPr anchor="t" rtlCol="false" tIns="0" lIns="0" bIns="0" rIns="0">
            <a:spAutoFit/>
          </a:bodyPr>
          <a:lstStyle/>
          <a:p>
            <a:pPr>
              <a:lnSpc>
                <a:spcPts val="5040"/>
              </a:lnSpc>
            </a:pPr>
            <a:r>
              <a:rPr lang="en-US" sz="3600" spc="288">
                <a:solidFill>
                  <a:srgbClr val="BD2640"/>
                </a:solidFill>
                <a:latin typeface="Montserrat Classic Bold"/>
              </a:rPr>
              <a:t>GENE EDITING ON HUMANS</a:t>
            </a:r>
          </a:p>
        </p:txBody>
      </p:sp>
      <p:grpSp>
        <p:nvGrpSpPr>
          <p:cNvPr name="Group 8" id="8"/>
          <p:cNvGrpSpPr/>
          <p:nvPr/>
        </p:nvGrpSpPr>
        <p:grpSpPr>
          <a:xfrm rot="0">
            <a:off x="1436350" y="2496382"/>
            <a:ext cx="7620400" cy="1788884"/>
            <a:chOff x="0" y="0"/>
            <a:chExt cx="10160533" cy="2385179"/>
          </a:xfrm>
        </p:grpSpPr>
        <p:sp>
          <p:nvSpPr>
            <p:cNvPr name="TextBox 9" id="9"/>
            <p:cNvSpPr txBox="true"/>
            <p:nvPr/>
          </p:nvSpPr>
          <p:spPr>
            <a:xfrm rot="0">
              <a:off x="0" y="942142"/>
              <a:ext cx="10160533" cy="1443038"/>
            </a:xfrm>
            <a:prstGeom prst="rect">
              <a:avLst/>
            </a:prstGeom>
          </p:spPr>
          <p:txBody>
            <a:bodyPr anchor="t" rtlCol="false" tIns="0" lIns="0" bIns="0" rIns="0">
              <a:spAutoFit/>
            </a:bodyPr>
            <a:lstStyle/>
            <a:p>
              <a:pPr>
                <a:lnSpc>
                  <a:spcPts val="4500"/>
                </a:lnSpc>
              </a:pPr>
              <a:r>
                <a:rPr lang="en-US" sz="3000">
                  <a:solidFill>
                    <a:srgbClr val="EFEFEF"/>
                  </a:solidFill>
                  <a:latin typeface="Lora"/>
                </a:rPr>
                <a:t>Presentations are communication tools that can be used as demonstrations.</a:t>
              </a:r>
            </a:p>
          </p:txBody>
        </p:sp>
        <p:sp>
          <p:nvSpPr>
            <p:cNvPr name="TextBox 10" id="10"/>
            <p:cNvSpPr txBox="true"/>
            <p:nvPr/>
          </p:nvSpPr>
          <p:spPr>
            <a:xfrm rot="0">
              <a:off x="0" y="-76200"/>
              <a:ext cx="10160533" cy="793671"/>
            </a:xfrm>
            <a:prstGeom prst="rect">
              <a:avLst/>
            </a:prstGeom>
          </p:spPr>
          <p:txBody>
            <a:bodyPr anchor="t" rtlCol="false" tIns="0" lIns="0" bIns="0" rIns="0">
              <a:spAutoFit/>
            </a:bodyPr>
            <a:lstStyle/>
            <a:p>
              <a:pPr>
                <a:lnSpc>
                  <a:spcPts val="5040"/>
                </a:lnSpc>
              </a:pPr>
              <a:r>
                <a:rPr lang="en-US" sz="3600" spc="288">
                  <a:solidFill>
                    <a:srgbClr val="EFEFEF"/>
                  </a:solidFill>
                  <a:latin typeface="Montserrat Classic Bold"/>
                </a:rPr>
                <a:t>GENE EDITING ON HUMANS</a:t>
              </a:r>
            </a:p>
          </p:txBody>
        </p:sp>
      </p:grpSp>
    </p:spTree>
  </p:cSld>
  <p:clrMapOvr>
    <a:masterClrMapping/>
  </p:clrMapOvr>
</p:sld>
</file>

<file path=ppt/slides/slide29.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1714302" y="1019175"/>
            <a:ext cx="14859396" cy="1228427"/>
          </a:xfrm>
          <a:prstGeom prst="rect">
            <a:avLst/>
          </a:prstGeom>
        </p:spPr>
        <p:txBody>
          <a:bodyPr anchor="t" rtlCol="false" tIns="0" lIns="0" bIns="0" rIns="0">
            <a:spAutoFit/>
          </a:bodyPr>
          <a:lstStyle/>
          <a:p>
            <a:pPr algn="ctr">
              <a:lnSpc>
                <a:spcPts val="9600"/>
              </a:lnSpc>
            </a:pPr>
            <a:r>
              <a:rPr lang="en-US" sz="8000">
                <a:solidFill>
                  <a:srgbClr val="BD2640"/>
                </a:solidFill>
                <a:latin typeface="Montserrat Classic Bold"/>
              </a:rPr>
              <a:t>Public Opinion on Morality</a:t>
            </a:r>
          </a:p>
        </p:txBody>
      </p:sp>
      <p:grpSp>
        <p:nvGrpSpPr>
          <p:cNvPr name="Group 3" id="3"/>
          <p:cNvGrpSpPr/>
          <p:nvPr/>
        </p:nvGrpSpPr>
        <p:grpSpPr>
          <a:xfrm rot="0">
            <a:off x="1028700" y="3455942"/>
            <a:ext cx="4951978" cy="4698802"/>
            <a:chOff x="0" y="0"/>
            <a:chExt cx="6602637" cy="6265069"/>
          </a:xfrm>
        </p:grpSpPr>
        <p:sp>
          <p:nvSpPr>
            <p:cNvPr name="TextBox 4" id="4"/>
            <p:cNvSpPr txBox="true"/>
            <p:nvPr/>
          </p:nvSpPr>
          <p:spPr>
            <a:xfrm rot="0">
              <a:off x="4678120" y="-57150"/>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1</a:t>
              </a:r>
            </a:p>
            <a:p>
              <a:pPr algn="ctr">
                <a:lnSpc>
                  <a:spcPts val="2440"/>
                </a:lnSpc>
              </a:pPr>
              <a:r>
                <a:rPr lang="en-US" sz="1743">
                  <a:solidFill>
                    <a:srgbClr val="000000"/>
                  </a:solidFill>
                  <a:latin typeface="Arimo"/>
                </a:rPr>
                <a:t>20%</a:t>
              </a:r>
            </a:p>
          </p:txBody>
        </p:sp>
        <p:sp>
          <p:nvSpPr>
            <p:cNvPr name="TextBox 5" id="5"/>
            <p:cNvSpPr txBox="true"/>
            <p:nvPr/>
          </p:nvSpPr>
          <p:spPr>
            <a:xfrm rot="0">
              <a:off x="5782474" y="3341703"/>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2</a:t>
              </a:r>
            </a:p>
            <a:p>
              <a:pPr algn="ctr">
                <a:lnSpc>
                  <a:spcPts val="2440"/>
                </a:lnSpc>
              </a:pPr>
              <a:r>
                <a:rPr lang="en-US" sz="1743">
                  <a:solidFill>
                    <a:srgbClr val="000000"/>
                  </a:solidFill>
                  <a:latin typeface="Arimo"/>
                </a:rPr>
                <a:t>20%</a:t>
              </a:r>
            </a:p>
          </p:txBody>
        </p:sp>
        <p:sp>
          <p:nvSpPr>
            <p:cNvPr name="TextBox 6" id="6"/>
            <p:cNvSpPr txBox="true"/>
            <p:nvPr/>
          </p:nvSpPr>
          <p:spPr>
            <a:xfrm rot="0">
              <a:off x="2891237" y="5442310"/>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3</a:t>
              </a:r>
            </a:p>
            <a:p>
              <a:pPr algn="ctr">
                <a:lnSpc>
                  <a:spcPts val="2440"/>
                </a:lnSpc>
              </a:pPr>
              <a:r>
                <a:rPr lang="en-US" sz="1743">
                  <a:solidFill>
                    <a:srgbClr val="000000"/>
                  </a:solidFill>
                  <a:latin typeface="Arimo"/>
                </a:rPr>
                <a:t>20%</a:t>
              </a:r>
            </a:p>
          </p:txBody>
        </p:sp>
        <p:sp>
          <p:nvSpPr>
            <p:cNvPr name="TextBox 7" id="7"/>
            <p:cNvSpPr txBox="true"/>
            <p:nvPr/>
          </p:nvSpPr>
          <p:spPr>
            <a:xfrm rot="0">
              <a:off x="0" y="3341703"/>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4</a:t>
              </a:r>
            </a:p>
            <a:p>
              <a:pPr algn="ctr">
                <a:lnSpc>
                  <a:spcPts val="2440"/>
                </a:lnSpc>
              </a:pPr>
              <a:r>
                <a:rPr lang="en-US" sz="1743">
                  <a:solidFill>
                    <a:srgbClr val="000000"/>
                  </a:solidFill>
                  <a:latin typeface="Arimo"/>
                </a:rPr>
                <a:t>20%</a:t>
              </a:r>
            </a:p>
          </p:txBody>
        </p:sp>
        <p:sp>
          <p:nvSpPr>
            <p:cNvPr name="TextBox 8" id="8"/>
            <p:cNvSpPr txBox="true"/>
            <p:nvPr/>
          </p:nvSpPr>
          <p:spPr>
            <a:xfrm rot="0">
              <a:off x="1104354" y="-57150"/>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5</a:t>
              </a:r>
            </a:p>
            <a:p>
              <a:pPr algn="ctr">
                <a:lnSpc>
                  <a:spcPts val="2440"/>
                </a:lnSpc>
              </a:pPr>
              <a:r>
                <a:rPr lang="en-US" sz="1743">
                  <a:solidFill>
                    <a:srgbClr val="000000"/>
                  </a:solidFill>
                  <a:latin typeface="Arimo"/>
                </a:rPr>
                <a:t>20%</a:t>
              </a:r>
            </a:p>
          </p:txBody>
        </p:sp>
        <p:grpSp>
          <p:nvGrpSpPr>
            <p:cNvPr name="Group 9" id="9"/>
            <p:cNvGrpSpPr>
              <a:grpSpLocks noChangeAspect="true"/>
            </p:cNvGrpSpPr>
            <p:nvPr/>
          </p:nvGrpSpPr>
          <p:grpSpPr>
            <a:xfrm rot="0">
              <a:off x="881166" y="422085"/>
              <a:ext cx="4840304" cy="4840304"/>
              <a:chOff x="-12700" y="-12700"/>
              <a:chExt cx="25400" cy="25400"/>
            </a:xfrm>
          </p:grpSpPr>
          <p:sp>
            <p:nvSpPr>
              <p:cNvPr name="Freeform 10" id="10"/>
              <p:cNvSpPr/>
              <p:nvPr/>
            </p:nvSpPr>
            <p:spPr>
              <a:xfrm>
                <a:off x="0" y="-12700"/>
                <a:ext cx="12259" cy="12700"/>
              </a:xfrm>
              <a:custGeom>
                <a:avLst/>
                <a:gdLst/>
                <a:ahLst/>
                <a:cxnLst/>
                <a:rect r="r" b="b" t="t" l="l"/>
                <a:pathLst>
                  <a:path h="12700" w="12259">
                    <a:moveTo>
                      <a:pt x="0" y="0"/>
                    </a:moveTo>
                    <a:lnTo>
                      <a:pt x="0" y="0"/>
                    </a:lnTo>
                    <a:cubicBezTo>
                      <a:pt x="5737" y="0"/>
                      <a:pt x="10762" y="3846"/>
                      <a:pt x="12259" y="9384"/>
                    </a:cubicBezTo>
                    <a:lnTo>
                      <a:pt x="0" y="12700"/>
                    </a:lnTo>
                    <a:close/>
                  </a:path>
                </a:pathLst>
              </a:custGeom>
              <a:solidFill>
                <a:srgbClr val="BD2640"/>
              </a:solidFill>
            </p:spPr>
          </p:sp>
          <p:sp>
            <p:nvSpPr>
              <p:cNvPr name="Freeform 11" id="11"/>
              <p:cNvSpPr/>
              <p:nvPr/>
            </p:nvSpPr>
            <p:spPr>
              <a:xfrm>
                <a:off x="0" y="-3925"/>
                <a:ext cx="13851" cy="14559"/>
              </a:xfrm>
              <a:custGeom>
                <a:avLst/>
                <a:gdLst/>
                <a:ahLst/>
                <a:cxnLst/>
                <a:rect r="r" b="b" t="t" l="l"/>
                <a:pathLst>
                  <a:path h="14559" w="13851">
                    <a:moveTo>
                      <a:pt x="12078" y="0"/>
                    </a:moveTo>
                    <a:cubicBezTo>
                      <a:pt x="13851" y="5457"/>
                      <a:pt x="11746" y="11424"/>
                      <a:pt x="6942" y="14560"/>
                    </a:cubicBezTo>
                    <a:lnTo>
                      <a:pt x="0" y="3925"/>
                    </a:lnTo>
                    <a:close/>
                  </a:path>
                </a:pathLst>
              </a:custGeom>
              <a:solidFill>
                <a:srgbClr val="CF467C"/>
              </a:solidFill>
            </p:spPr>
          </p:sp>
          <p:sp>
            <p:nvSpPr>
              <p:cNvPr name="Freeform 12" id="12"/>
              <p:cNvSpPr/>
              <p:nvPr/>
            </p:nvSpPr>
            <p:spPr>
              <a:xfrm>
                <a:off x="-7969" y="0"/>
                <a:ext cx="15434" cy="13647"/>
              </a:xfrm>
              <a:custGeom>
                <a:avLst/>
                <a:gdLst/>
                <a:ahLst/>
                <a:cxnLst/>
                <a:rect r="r" b="b" t="t" l="l"/>
                <a:pathLst>
                  <a:path h="13647" w="15434">
                    <a:moveTo>
                      <a:pt x="15434" y="10275"/>
                    </a:moveTo>
                    <a:cubicBezTo>
                      <a:pt x="10793" y="13647"/>
                      <a:pt x="4467" y="13488"/>
                      <a:pt x="0" y="9889"/>
                    </a:cubicBezTo>
                    <a:lnTo>
                      <a:pt x="7969" y="0"/>
                    </a:lnTo>
                    <a:close/>
                  </a:path>
                </a:pathLst>
              </a:custGeom>
              <a:solidFill>
                <a:srgbClr val="D36CB4"/>
              </a:solidFill>
            </p:spPr>
          </p:sp>
          <p:sp>
            <p:nvSpPr>
              <p:cNvPr name="Freeform 13" id="13"/>
              <p:cNvSpPr/>
              <p:nvPr/>
            </p:nvSpPr>
            <p:spPr>
              <a:xfrm>
                <a:off x="-13910" y="-4523"/>
                <a:ext cx="13910" cy="14798"/>
              </a:xfrm>
              <a:custGeom>
                <a:avLst/>
                <a:gdLst/>
                <a:ahLst/>
                <a:cxnLst/>
                <a:rect r="r" b="b" t="t" l="l"/>
                <a:pathLst>
                  <a:path h="14798" w="13910">
                    <a:moveTo>
                      <a:pt x="6445" y="14798"/>
                    </a:moveTo>
                    <a:cubicBezTo>
                      <a:pt x="1804" y="11425"/>
                      <a:pt x="0" y="5360"/>
                      <a:pt x="2043" y="0"/>
                    </a:cubicBezTo>
                    <a:lnTo>
                      <a:pt x="13910" y="4523"/>
                    </a:lnTo>
                    <a:close/>
                  </a:path>
                </a:pathLst>
              </a:custGeom>
              <a:solidFill>
                <a:srgbClr val="CB92E0"/>
              </a:solidFill>
            </p:spPr>
          </p:sp>
          <p:sp>
            <p:nvSpPr>
              <p:cNvPr name="Freeform 14" id="14"/>
              <p:cNvSpPr/>
              <p:nvPr/>
            </p:nvSpPr>
            <p:spPr>
              <a:xfrm>
                <a:off x="-12078" y="-12700"/>
                <a:ext cx="12078" cy="12700"/>
              </a:xfrm>
              <a:custGeom>
                <a:avLst/>
                <a:gdLst/>
                <a:ahLst/>
                <a:cxnLst/>
                <a:rect r="r" b="b" t="t" l="l"/>
                <a:pathLst>
                  <a:path h="12700" w="12078">
                    <a:moveTo>
                      <a:pt x="0" y="8775"/>
                    </a:moveTo>
                    <a:cubicBezTo>
                      <a:pt x="1700" y="3543"/>
                      <a:pt x="6575" y="1"/>
                      <a:pt x="12077" y="0"/>
                    </a:cubicBezTo>
                    <a:lnTo>
                      <a:pt x="12078" y="12700"/>
                    </a:lnTo>
                    <a:close/>
                  </a:path>
                </a:pathLst>
              </a:custGeom>
              <a:solidFill>
                <a:srgbClr val="C0B6FF"/>
              </a:solidFill>
            </p:spPr>
          </p:sp>
        </p:grpSp>
      </p:grpSp>
      <p:grpSp>
        <p:nvGrpSpPr>
          <p:cNvPr name="Group 15" id="15"/>
          <p:cNvGrpSpPr/>
          <p:nvPr/>
        </p:nvGrpSpPr>
        <p:grpSpPr>
          <a:xfrm rot="0">
            <a:off x="6668011" y="3455942"/>
            <a:ext cx="4951978" cy="4698802"/>
            <a:chOff x="0" y="0"/>
            <a:chExt cx="6602637" cy="6265069"/>
          </a:xfrm>
        </p:grpSpPr>
        <p:sp>
          <p:nvSpPr>
            <p:cNvPr name="TextBox 16" id="16"/>
            <p:cNvSpPr txBox="true"/>
            <p:nvPr/>
          </p:nvSpPr>
          <p:spPr>
            <a:xfrm rot="0">
              <a:off x="4678120" y="-57150"/>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1</a:t>
              </a:r>
            </a:p>
            <a:p>
              <a:pPr algn="ctr">
                <a:lnSpc>
                  <a:spcPts val="2440"/>
                </a:lnSpc>
              </a:pPr>
              <a:r>
                <a:rPr lang="en-US" sz="1743">
                  <a:solidFill>
                    <a:srgbClr val="000000"/>
                  </a:solidFill>
                  <a:latin typeface="Arimo"/>
                </a:rPr>
                <a:t>20%</a:t>
              </a:r>
            </a:p>
          </p:txBody>
        </p:sp>
        <p:sp>
          <p:nvSpPr>
            <p:cNvPr name="TextBox 17" id="17"/>
            <p:cNvSpPr txBox="true"/>
            <p:nvPr/>
          </p:nvSpPr>
          <p:spPr>
            <a:xfrm rot="0">
              <a:off x="5782474" y="3341703"/>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2</a:t>
              </a:r>
            </a:p>
            <a:p>
              <a:pPr algn="ctr">
                <a:lnSpc>
                  <a:spcPts val="2440"/>
                </a:lnSpc>
              </a:pPr>
              <a:r>
                <a:rPr lang="en-US" sz="1743">
                  <a:solidFill>
                    <a:srgbClr val="000000"/>
                  </a:solidFill>
                  <a:latin typeface="Arimo"/>
                </a:rPr>
                <a:t>20%</a:t>
              </a:r>
            </a:p>
          </p:txBody>
        </p:sp>
        <p:sp>
          <p:nvSpPr>
            <p:cNvPr name="TextBox 18" id="18"/>
            <p:cNvSpPr txBox="true"/>
            <p:nvPr/>
          </p:nvSpPr>
          <p:spPr>
            <a:xfrm rot="0">
              <a:off x="2891237" y="5442310"/>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3</a:t>
              </a:r>
            </a:p>
            <a:p>
              <a:pPr algn="ctr">
                <a:lnSpc>
                  <a:spcPts val="2440"/>
                </a:lnSpc>
              </a:pPr>
              <a:r>
                <a:rPr lang="en-US" sz="1743">
                  <a:solidFill>
                    <a:srgbClr val="000000"/>
                  </a:solidFill>
                  <a:latin typeface="Arimo"/>
                </a:rPr>
                <a:t>20%</a:t>
              </a:r>
            </a:p>
          </p:txBody>
        </p:sp>
        <p:sp>
          <p:nvSpPr>
            <p:cNvPr name="TextBox 19" id="19"/>
            <p:cNvSpPr txBox="true"/>
            <p:nvPr/>
          </p:nvSpPr>
          <p:spPr>
            <a:xfrm rot="0">
              <a:off x="0" y="3341703"/>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4</a:t>
              </a:r>
            </a:p>
            <a:p>
              <a:pPr algn="ctr">
                <a:lnSpc>
                  <a:spcPts val="2440"/>
                </a:lnSpc>
              </a:pPr>
              <a:r>
                <a:rPr lang="en-US" sz="1743">
                  <a:solidFill>
                    <a:srgbClr val="000000"/>
                  </a:solidFill>
                  <a:latin typeface="Arimo"/>
                </a:rPr>
                <a:t>20%</a:t>
              </a:r>
            </a:p>
          </p:txBody>
        </p:sp>
        <p:sp>
          <p:nvSpPr>
            <p:cNvPr name="TextBox 20" id="20"/>
            <p:cNvSpPr txBox="true"/>
            <p:nvPr/>
          </p:nvSpPr>
          <p:spPr>
            <a:xfrm rot="0">
              <a:off x="1104354" y="-57150"/>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5</a:t>
              </a:r>
            </a:p>
            <a:p>
              <a:pPr algn="ctr">
                <a:lnSpc>
                  <a:spcPts val="2440"/>
                </a:lnSpc>
              </a:pPr>
              <a:r>
                <a:rPr lang="en-US" sz="1743">
                  <a:solidFill>
                    <a:srgbClr val="000000"/>
                  </a:solidFill>
                  <a:latin typeface="Arimo"/>
                </a:rPr>
                <a:t>20%</a:t>
              </a:r>
            </a:p>
          </p:txBody>
        </p:sp>
        <p:grpSp>
          <p:nvGrpSpPr>
            <p:cNvPr name="Group 21" id="21"/>
            <p:cNvGrpSpPr>
              <a:grpSpLocks noChangeAspect="true"/>
            </p:cNvGrpSpPr>
            <p:nvPr/>
          </p:nvGrpSpPr>
          <p:grpSpPr>
            <a:xfrm rot="0">
              <a:off x="881166" y="422085"/>
              <a:ext cx="4840304" cy="4840304"/>
              <a:chOff x="-12700" y="-12700"/>
              <a:chExt cx="25400" cy="25400"/>
            </a:xfrm>
          </p:grpSpPr>
          <p:sp>
            <p:nvSpPr>
              <p:cNvPr name="Freeform 22" id="22"/>
              <p:cNvSpPr/>
              <p:nvPr/>
            </p:nvSpPr>
            <p:spPr>
              <a:xfrm>
                <a:off x="0" y="-12700"/>
                <a:ext cx="12259" cy="12700"/>
              </a:xfrm>
              <a:custGeom>
                <a:avLst/>
                <a:gdLst/>
                <a:ahLst/>
                <a:cxnLst/>
                <a:rect r="r" b="b" t="t" l="l"/>
                <a:pathLst>
                  <a:path h="12700" w="12259">
                    <a:moveTo>
                      <a:pt x="0" y="0"/>
                    </a:moveTo>
                    <a:lnTo>
                      <a:pt x="0" y="0"/>
                    </a:lnTo>
                    <a:cubicBezTo>
                      <a:pt x="5737" y="0"/>
                      <a:pt x="10762" y="3846"/>
                      <a:pt x="12259" y="9384"/>
                    </a:cubicBezTo>
                    <a:lnTo>
                      <a:pt x="0" y="12700"/>
                    </a:lnTo>
                    <a:close/>
                  </a:path>
                </a:pathLst>
              </a:custGeom>
              <a:solidFill>
                <a:srgbClr val="BD2640"/>
              </a:solidFill>
            </p:spPr>
          </p:sp>
          <p:sp>
            <p:nvSpPr>
              <p:cNvPr name="Freeform 23" id="23"/>
              <p:cNvSpPr/>
              <p:nvPr/>
            </p:nvSpPr>
            <p:spPr>
              <a:xfrm>
                <a:off x="0" y="-3925"/>
                <a:ext cx="13851" cy="14559"/>
              </a:xfrm>
              <a:custGeom>
                <a:avLst/>
                <a:gdLst/>
                <a:ahLst/>
                <a:cxnLst/>
                <a:rect r="r" b="b" t="t" l="l"/>
                <a:pathLst>
                  <a:path h="14559" w="13851">
                    <a:moveTo>
                      <a:pt x="12078" y="0"/>
                    </a:moveTo>
                    <a:cubicBezTo>
                      <a:pt x="13851" y="5457"/>
                      <a:pt x="11746" y="11424"/>
                      <a:pt x="6942" y="14560"/>
                    </a:cubicBezTo>
                    <a:lnTo>
                      <a:pt x="0" y="3925"/>
                    </a:lnTo>
                    <a:close/>
                  </a:path>
                </a:pathLst>
              </a:custGeom>
              <a:solidFill>
                <a:srgbClr val="CF467C"/>
              </a:solidFill>
            </p:spPr>
          </p:sp>
          <p:sp>
            <p:nvSpPr>
              <p:cNvPr name="Freeform 24" id="24"/>
              <p:cNvSpPr/>
              <p:nvPr/>
            </p:nvSpPr>
            <p:spPr>
              <a:xfrm>
                <a:off x="-7969" y="0"/>
                <a:ext cx="15434" cy="13647"/>
              </a:xfrm>
              <a:custGeom>
                <a:avLst/>
                <a:gdLst/>
                <a:ahLst/>
                <a:cxnLst/>
                <a:rect r="r" b="b" t="t" l="l"/>
                <a:pathLst>
                  <a:path h="13647" w="15434">
                    <a:moveTo>
                      <a:pt x="15434" y="10275"/>
                    </a:moveTo>
                    <a:cubicBezTo>
                      <a:pt x="10793" y="13647"/>
                      <a:pt x="4467" y="13488"/>
                      <a:pt x="0" y="9889"/>
                    </a:cubicBezTo>
                    <a:lnTo>
                      <a:pt x="7969" y="0"/>
                    </a:lnTo>
                    <a:close/>
                  </a:path>
                </a:pathLst>
              </a:custGeom>
              <a:solidFill>
                <a:srgbClr val="D36CB4"/>
              </a:solidFill>
            </p:spPr>
          </p:sp>
          <p:sp>
            <p:nvSpPr>
              <p:cNvPr name="Freeform 25" id="25"/>
              <p:cNvSpPr/>
              <p:nvPr/>
            </p:nvSpPr>
            <p:spPr>
              <a:xfrm>
                <a:off x="-13910" y="-4523"/>
                <a:ext cx="13910" cy="14798"/>
              </a:xfrm>
              <a:custGeom>
                <a:avLst/>
                <a:gdLst/>
                <a:ahLst/>
                <a:cxnLst/>
                <a:rect r="r" b="b" t="t" l="l"/>
                <a:pathLst>
                  <a:path h="14798" w="13910">
                    <a:moveTo>
                      <a:pt x="6445" y="14798"/>
                    </a:moveTo>
                    <a:cubicBezTo>
                      <a:pt x="1804" y="11425"/>
                      <a:pt x="0" y="5360"/>
                      <a:pt x="2043" y="0"/>
                    </a:cubicBezTo>
                    <a:lnTo>
                      <a:pt x="13910" y="4523"/>
                    </a:lnTo>
                    <a:close/>
                  </a:path>
                </a:pathLst>
              </a:custGeom>
              <a:solidFill>
                <a:srgbClr val="CB92E0"/>
              </a:solidFill>
            </p:spPr>
          </p:sp>
          <p:sp>
            <p:nvSpPr>
              <p:cNvPr name="Freeform 26" id="26"/>
              <p:cNvSpPr/>
              <p:nvPr/>
            </p:nvSpPr>
            <p:spPr>
              <a:xfrm>
                <a:off x="-12078" y="-12700"/>
                <a:ext cx="12078" cy="12700"/>
              </a:xfrm>
              <a:custGeom>
                <a:avLst/>
                <a:gdLst/>
                <a:ahLst/>
                <a:cxnLst/>
                <a:rect r="r" b="b" t="t" l="l"/>
                <a:pathLst>
                  <a:path h="12700" w="12078">
                    <a:moveTo>
                      <a:pt x="0" y="8775"/>
                    </a:moveTo>
                    <a:cubicBezTo>
                      <a:pt x="1700" y="3543"/>
                      <a:pt x="6575" y="1"/>
                      <a:pt x="12077" y="0"/>
                    </a:cubicBezTo>
                    <a:lnTo>
                      <a:pt x="12078" y="12700"/>
                    </a:lnTo>
                    <a:close/>
                  </a:path>
                </a:pathLst>
              </a:custGeom>
              <a:solidFill>
                <a:srgbClr val="C0B6FF"/>
              </a:solidFill>
            </p:spPr>
          </p:sp>
        </p:grpSp>
      </p:grpSp>
      <p:grpSp>
        <p:nvGrpSpPr>
          <p:cNvPr name="Group 27" id="27"/>
          <p:cNvGrpSpPr/>
          <p:nvPr/>
        </p:nvGrpSpPr>
        <p:grpSpPr>
          <a:xfrm rot="0">
            <a:off x="12307322" y="3455942"/>
            <a:ext cx="4951978" cy="4698802"/>
            <a:chOff x="0" y="0"/>
            <a:chExt cx="6602637" cy="6265069"/>
          </a:xfrm>
        </p:grpSpPr>
        <p:sp>
          <p:nvSpPr>
            <p:cNvPr name="TextBox 28" id="28"/>
            <p:cNvSpPr txBox="true"/>
            <p:nvPr/>
          </p:nvSpPr>
          <p:spPr>
            <a:xfrm rot="0">
              <a:off x="4678120" y="-57150"/>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1</a:t>
              </a:r>
            </a:p>
            <a:p>
              <a:pPr algn="ctr">
                <a:lnSpc>
                  <a:spcPts val="2440"/>
                </a:lnSpc>
              </a:pPr>
              <a:r>
                <a:rPr lang="en-US" sz="1743">
                  <a:solidFill>
                    <a:srgbClr val="000000"/>
                  </a:solidFill>
                  <a:latin typeface="Arimo"/>
                </a:rPr>
                <a:t>20%</a:t>
              </a:r>
            </a:p>
          </p:txBody>
        </p:sp>
        <p:sp>
          <p:nvSpPr>
            <p:cNvPr name="TextBox 29" id="29"/>
            <p:cNvSpPr txBox="true"/>
            <p:nvPr/>
          </p:nvSpPr>
          <p:spPr>
            <a:xfrm rot="0">
              <a:off x="5782474" y="3341703"/>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2</a:t>
              </a:r>
            </a:p>
            <a:p>
              <a:pPr algn="ctr">
                <a:lnSpc>
                  <a:spcPts val="2440"/>
                </a:lnSpc>
              </a:pPr>
              <a:r>
                <a:rPr lang="en-US" sz="1743">
                  <a:solidFill>
                    <a:srgbClr val="000000"/>
                  </a:solidFill>
                  <a:latin typeface="Arimo"/>
                </a:rPr>
                <a:t>20%</a:t>
              </a:r>
            </a:p>
          </p:txBody>
        </p:sp>
        <p:sp>
          <p:nvSpPr>
            <p:cNvPr name="TextBox 30" id="30"/>
            <p:cNvSpPr txBox="true"/>
            <p:nvPr/>
          </p:nvSpPr>
          <p:spPr>
            <a:xfrm rot="0">
              <a:off x="2891237" y="5442310"/>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3</a:t>
              </a:r>
            </a:p>
            <a:p>
              <a:pPr algn="ctr">
                <a:lnSpc>
                  <a:spcPts val="2440"/>
                </a:lnSpc>
              </a:pPr>
              <a:r>
                <a:rPr lang="en-US" sz="1743">
                  <a:solidFill>
                    <a:srgbClr val="000000"/>
                  </a:solidFill>
                  <a:latin typeface="Arimo"/>
                </a:rPr>
                <a:t>20%</a:t>
              </a:r>
            </a:p>
          </p:txBody>
        </p:sp>
        <p:sp>
          <p:nvSpPr>
            <p:cNvPr name="TextBox 31" id="31"/>
            <p:cNvSpPr txBox="true"/>
            <p:nvPr/>
          </p:nvSpPr>
          <p:spPr>
            <a:xfrm rot="0">
              <a:off x="0" y="3341703"/>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4</a:t>
              </a:r>
            </a:p>
            <a:p>
              <a:pPr algn="ctr">
                <a:lnSpc>
                  <a:spcPts val="2440"/>
                </a:lnSpc>
              </a:pPr>
              <a:r>
                <a:rPr lang="en-US" sz="1743">
                  <a:solidFill>
                    <a:srgbClr val="000000"/>
                  </a:solidFill>
                  <a:latin typeface="Arimo"/>
                </a:rPr>
                <a:t>20%</a:t>
              </a:r>
            </a:p>
          </p:txBody>
        </p:sp>
        <p:sp>
          <p:nvSpPr>
            <p:cNvPr name="TextBox 32" id="32"/>
            <p:cNvSpPr txBox="true"/>
            <p:nvPr/>
          </p:nvSpPr>
          <p:spPr>
            <a:xfrm rot="0">
              <a:off x="1104354" y="-57150"/>
              <a:ext cx="820163" cy="822759"/>
            </a:xfrm>
            <a:prstGeom prst="rect">
              <a:avLst/>
            </a:prstGeom>
          </p:spPr>
          <p:txBody>
            <a:bodyPr anchor="t" rtlCol="false" tIns="0" lIns="0" bIns="0" rIns="0">
              <a:spAutoFit/>
            </a:bodyPr>
            <a:lstStyle/>
            <a:p>
              <a:pPr algn="ctr">
                <a:lnSpc>
                  <a:spcPts val="2440"/>
                </a:lnSpc>
              </a:pPr>
              <a:r>
                <a:rPr lang="en-US" sz="1743">
                  <a:solidFill>
                    <a:srgbClr val="000000"/>
                  </a:solidFill>
                  <a:latin typeface="Arimo"/>
                </a:rPr>
                <a:t>Item 5</a:t>
              </a:r>
            </a:p>
            <a:p>
              <a:pPr algn="ctr">
                <a:lnSpc>
                  <a:spcPts val="2440"/>
                </a:lnSpc>
              </a:pPr>
              <a:r>
                <a:rPr lang="en-US" sz="1743">
                  <a:solidFill>
                    <a:srgbClr val="000000"/>
                  </a:solidFill>
                  <a:latin typeface="Arimo"/>
                </a:rPr>
                <a:t>20%</a:t>
              </a:r>
            </a:p>
          </p:txBody>
        </p:sp>
        <p:grpSp>
          <p:nvGrpSpPr>
            <p:cNvPr name="Group 33" id="33"/>
            <p:cNvGrpSpPr>
              <a:grpSpLocks noChangeAspect="true"/>
            </p:cNvGrpSpPr>
            <p:nvPr/>
          </p:nvGrpSpPr>
          <p:grpSpPr>
            <a:xfrm rot="0">
              <a:off x="881166" y="422085"/>
              <a:ext cx="4840304" cy="4840304"/>
              <a:chOff x="-12700" y="-12700"/>
              <a:chExt cx="25400" cy="25400"/>
            </a:xfrm>
          </p:grpSpPr>
          <p:sp>
            <p:nvSpPr>
              <p:cNvPr name="Freeform 34" id="34"/>
              <p:cNvSpPr/>
              <p:nvPr/>
            </p:nvSpPr>
            <p:spPr>
              <a:xfrm>
                <a:off x="0" y="-12700"/>
                <a:ext cx="12259" cy="12700"/>
              </a:xfrm>
              <a:custGeom>
                <a:avLst/>
                <a:gdLst/>
                <a:ahLst/>
                <a:cxnLst/>
                <a:rect r="r" b="b" t="t" l="l"/>
                <a:pathLst>
                  <a:path h="12700" w="12259">
                    <a:moveTo>
                      <a:pt x="0" y="0"/>
                    </a:moveTo>
                    <a:lnTo>
                      <a:pt x="0" y="0"/>
                    </a:lnTo>
                    <a:cubicBezTo>
                      <a:pt x="5737" y="0"/>
                      <a:pt x="10762" y="3846"/>
                      <a:pt x="12259" y="9384"/>
                    </a:cubicBezTo>
                    <a:lnTo>
                      <a:pt x="0" y="12700"/>
                    </a:lnTo>
                    <a:close/>
                  </a:path>
                </a:pathLst>
              </a:custGeom>
              <a:solidFill>
                <a:srgbClr val="BD2640"/>
              </a:solidFill>
            </p:spPr>
          </p:sp>
          <p:sp>
            <p:nvSpPr>
              <p:cNvPr name="Freeform 35" id="35"/>
              <p:cNvSpPr/>
              <p:nvPr/>
            </p:nvSpPr>
            <p:spPr>
              <a:xfrm>
                <a:off x="0" y="-3925"/>
                <a:ext cx="13851" cy="14559"/>
              </a:xfrm>
              <a:custGeom>
                <a:avLst/>
                <a:gdLst/>
                <a:ahLst/>
                <a:cxnLst/>
                <a:rect r="r" b="b" t="t" l="l"/>
                <a:pathLst>
                  <a:path h="14559" w="13851">
                    <a:moveTo>
                      <a:pt x="12078" y="0"/>
                    </a:moveTo>
                    <a:cubicBezTo>
                      <a:pt x="13851" y="5457"/>
                      <a:pt x="11746" y="11424"/>
                      <a:pt x="6942" y="14560"/>
                    </a:cubicBezTo>
                    <a:lnTo>
                      <a:pt x="0" y="3925"/>
                    </a:lnTo>
                    <a:close/>
                  </a:path>
                </a:pathLst>
              </a:custGeom>
              <a:solidFill>
                <a:srgbClr val="CF467C"/>
              </a:solidFill>
            </p:spPr>
          </p:sp>
          <p:sp>
            <p:nvSpPr>
              <p:cNvPr name="Freeform 36" id="36"/>
              <p:cNvSpPr/>
              <p:nvPr/>
            </p:nvSpPr>
            <p:spPr>
              <a:xfrm>
                <a:off x="-7969" y="0"/>
                <a:ext cx="15434" cy="13647"/>
              </a:xfrm>
              <a:custGeom>
                <a:avLst/>
                <a:gdLst/>
                <a:ahLst/>
                <a:cxnLst/>
                <a:rect r="r" b="b" t="t" l="l"/>
                <a:pathLst>
                  <a:path h="13647" w="15434">
                    <a:moveTo>
                      <a:pt x="15434" y="10275"/>
                    </a:moveTo>
                    <a:cubicBezTo>
                      <a:pt x="10793" y="13647"/>
                      <a:pt x="4467" y="13488"/>
                      <a:pt x="0" y="9889"/>
                    </a:cubicBezTo>
                    <a:lnTo>
                      <a:pt x="7969" y="0"/>
                    </a:lnTo>
                    <a:close/>
                  </a:path>
                </a:pathLst>
              </a:custGeom>
              <a:solidFill>
                <a:srgbClr val="D36CB4"/>
              </a:solidFill>
            </p:spPr>
          </p:sp>
          <p:sp>
            <p:nvSpPr>
              <p:cNvPr name="Freeform 37" id="37"/>
              <p:cNvSpPr/>
              <p:nvPr/>
            </p:nvSpPr>
            <p:spPr>
              <a:xfrm>
                <a:off x="-13910" y="-4523"/>
                <a:ext cx="13910" cy="14798"/>
              </a:xfrm>
              <a:custGeom>
                <a:avLst/>
                <a:gdLst/>
                <a:ahLst/>
                <a:cxnLst/>
                <a:rect r="r" b="b" t="t" l="l"/>
                <a:pathLst>
                  <a:path h="14798" w="13910">
                    <a:moveTo>
                      <a:pt x="6445" y="14798"/>
                    </a:moveTo>
                    <a:cubicBezTo>
                      <a:pt x="1804" y="11425"/>
                      <a:pt x="0" y="5360"/>
                      <a:pt x="2043" y="0"/>
                    </a:cubicBezTo>
                    <a:lnTo>
                      <a:pt x="13910" y="4523"/>
                    </a:lnTo>
                    <a:close/>
                  </a:path>
                </a:pathLst>
              </a:custGeom>
              <a:solidFill>
                <a:srgbClr val="CB92E0"/>
              </a:solidFill>
            </p:spPr>
          </p:sp>
          <p:sp>
            <p:nvSpPr>
              <p:cNvPr name="Freeform 38" id="38"/>
              <p:cNvSpPr/>
              <p:nvPr/>
            </p:nvSpPr>
            <p:spPr>
              <a:xfrm>
                <a:off x="-12078" y="-12700"/>
                <a:ext cx="12078" cy="12700"/>
              </a:xfrm>
              <a:custGeom>
                <a:avLst/>
                <a:gdLst/>
                <a:ahLst/>
                <a:cxnLst/>
                <a:rect r="r" b="b" t="t" l="l"/>
                <a:pathLst>
                  <a:path h="12700" w="12078">
                    <a:moveTo>
                      <a:pt x="0" y="8775"/>
                    </a:moveTo>
                    <a:cubicBezTo>
                      <a:pt x="1700" y="3543"/>
                      <a:pt x="6575" y="1"/>
                      <a:pt x="12077" y="0"/>
                    </a:cubicBezTo>
                    <a:lnTo>
                      <a:pt x="12078" y="12700"/>
                    </a:lnTo>
                    <a:close/>
                  </a:path>
                </a:pathLst>
              </a:custGeom>
              <a:solidFill>
                <a:srgbClr val="C0B6FF"/>
              </a:solidFill>
            </p:spPr>
          </p:sp>
        </p:grpSp>
      </p:grpSp>
      <p:sp>
        <p:nvSpPr>
          <p:cNvPr name="TextBox 39" id="39"/>
          <p:cNvSpPr txBox="true"/>
          <p:nvPr/>
        </p:nvSpPr>
        <p:spPr>
          <a:xfrm rot="0">
            <a:off x="1504239" y="8518624"/>
            <a:ext cx="4000900" cy="549176"/>
          </a:xfrm>
          <a:prstGeom prst="rect">
            <a:avLst/>
          </a:prstGeom>
        </p:spPr>
        <p:txBody>
          <a:bodyPr anchor="t" rtlCol="false" tIns="0" lIns="0" bIns="0" rIns="0">
            <a:spAutoFit/>
          </a:bodyPr>
          <a:lstStyle/>
          <a:p>
            <a:pPr algn="ctr">
              <a:lnSpc>
                <a:spcPts val="4320"/>
              </a:lnSpc>
            </a:pPr>
            <a:r>
              <a:rPr lang="en-US" sz="3600" spc="36">
                <a:solidFill>
                  <a:srgbClr val="BD2640"/>
                </a:solidFill>
                <a:latin typeface="Lora Italics"/>
              </a:rPr>
              <a:t>Very Religious</a:t>
            </a:r>
          </a:p>
        </p:txBody>
      </p:sp>
      <p:sp>
        <p:nvSpPr>
          <p:cNvPr name="TextBox 40" id="40"/>
          <p:cNvSpPr txBox="true"/>
          <p:nvPr/>
        </p:nvSpPr>
        <p:spPr>
          <a:xfrm rot="0">
            <a:off x="12782861" y="8518624"/>
            <a:ext cx="4000900" cy="549176"/>
          </a:xfrm>
          <a:prstGeom prst="rect">
            <a:avLst/>
          </a:prstGeom>
        </p:spPr>
        <p:txBody>
          <a:bodyPr anchor="t" rtlCol="false" tIns="0" lIns="0" bIns="0" rIns="0">
            <a:spAutoFit/>
          </a:bodyPr>
          <a:lstStyle/>
          <a:p>
            <a:pPr algn="ctr">
              <a:lnSpc>
                <a:spcPts val="4320"/>
              </a:lnSpc>
            </a:pPr>
            <a:r>
              <a:rPr lang="en-US" sz="3600" spc="36">
                <a:solidFill>
                  <a:srgbClr val="BD2640"/>
                </a:solidFill>
                <a:latin typeface="Lora Italics"/>
              </a:rPr>
              <a:t>Not Religious</a:t>
            </a:r>
          </a:p>
        </p:txBody>
      </p:sp>
      <p:sp>
        <p:nvSpPr>
          <p:cNvPr name="TextBox 41" id="41"/>
          <p:cNvSpPr txBox="true"/>
          <p:nvPr/>
        </p:nvSpPr>
        <p:spPr>
          <a:xfrm rot="0">
            <a:off x="7143550" y="8518624"/>
            <a:ext cx="4000900" cy="1098352"/>
          </a:xfrm>
          <a:prstGeom prst="rect">
            <a:avLst/>
          </a:prstGeom>
        </p:spPr>
        <p:txBody>
          <a:bodyPr anchor="t" rtlCol="false" tIns="0" lIns="0" bIns="0" rIns="0">
            <a:spAutoFit/>
          </a:bodyPr>
          <a:lstStyle/>
          <a:p>
            <a:pPr algn="ctr">
              <a:lnSpc>
                <a:spcPts val="4320"/>
              </a:lnSpc>
            </a:pPr>
            <a:r>
              <a:rPr lang="en-US" sz="3600" spc="36">
                <a:solidFill>
                  <a:srgbClr val="BD2640"/>
                </a:solidFill>
                <a:latin typeface="Lora Italics"/>
              </a:rPr>
              <a:t>Somewhat Religious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0000"/>
          </a:blip>
          <a:srcRect l="29835" t="0" r="29835" b="0"/>
          <a:stretch>
            <a:fillRect/>
          </a:stretch>
        </p:blipFill>
        <p:spPr>
          <a:xfrm flipH="false" flipV="false" rot="0">
            <a:off x="857250" y="1047750"/>
            <a:ext cx="4958334" cy="8191500"/>
          </a:xfrm>
          <a:prstGeom prst="rect">
            <a:avLst/>
          </a:prstGeom>
        </p:spPr>
      </p:pic>
      <p:grpSp>
        <p:nvGrpSpPr>
          <p:cNvPr name="Group 3" id="3"/>
          <p:cNvGrpSpPr/>
          <p:nvPr/>
        </p:nvGrpSpPr>
        <p:grpSpPr>
          <a:xfrm rot="0">
            <a:off x="6781396" y="3953470"/>
            <a:ext cx="10579784" cy="5304830"/>
            <a:chOff x="0" y="0"/>
            <a:chExt cx="14106378" cy="7073106"/>
          </a:xfrm>
        </p:grpSpPr>
        <p:sp>
          <p:nvSpPr>
            <p:cNvPr name="TextBox 4" id="4"/>
            <p:cNvSpPr txBox="true"/>
            <p:nvPr/>
          </p:nvSpPr>
          <p:spPr>
            <a:xfrm rot="0">
              <a:off x="11" y="-9525"/>
              <a:ext cx="14106367" cy="3259931"/>
            </a:xfrm>
            <a:prstGeom prst="rect">
              <a:avLst/>
            </a:prstGeom>
          </p:spPr>
          <p:txBody>
            <a:bodyPr anchor="t" rtlCol="false" tIns="0" lIns="0" bIns="0" rIns="0">
              <a:spAutoFit/>
            </a:bodyPr>
            <a:lstStyle/>
            <a:p>
              <a:pPr>
                <a:lnSpc>
                  <a:spcPts val="9600"/>
                </a:lnSpc>
              </a:pPr>
              <a:r>
                <a:rPr lang="en-US" sz="8000">
                  <a:solidFill>
                    <a:srgbClr val="0C2340"/>
                  </a:solidFill>
                  <a:latin typeface="Montserrat Classic Bold"/>
                </a:rPr>
                <a:t>What is </a:t>
              </a:r>
            </a:p>
            <a:p>
              <a:pPr>
                <a:lnSpc>
                  <a:spcPts val="9600"/>
                </a:lnSpc>
              </a:pPr>
              <a:r>
                <a:rPr lang="en-US" sz="8000">
                  <a:solidFill>
                    <a:srgbClr val="0C2340"/>
                  </a:solidFill>
                  <a:latin typeface="Montserrat Classic Bold"/>
                </a:rPr>
                <a:t>machine learning</a:t>
              </a:r>
              <a:r>
                <a:rPr lang="en-US" sz="8000">
                  <a:solidFill>
                    <a:srgbClr val="0C2340"/>
                  </a:solidFill>
                  <a:latin typeface="Montserrat Classic Bold"/>
                </a:rPr>
                <a:t>?</a:t>
              </a:r>
            </a:p>
          </p:txBody>
        </p:sp>
        <p:sp>
          <p:nvSpPr>
            <p:cNvPr name="TextBox 5" id="5"/>
            <p:cNvSpPr txBox="true"/>
            <p:nvPr/>
          </p:nvSpPr>
          <p:spPr>
            <a:xfrm rot="0">
              <a:off x="0" y="3494127"/>
              <a:ext cx="13720667" cy="793671"/>
            </a:xfrm>
            <a:prstGeom prst="rect">
              <a:avLst/>
            </a:prstGeom>
          </p:spPr>
          <p:txBody>
            <a:bodyPr anchor="t" rtlCol="false" tIns="0" lIns="0" bIns="0" rIns="0">
              <a:spAutoFit/>
            </a:bodyPr>
            <a:lstStyle/>
            <a:p>
              <a:pPr>
                <a:lnSpc>
                  <a:spcPts val="5040"/>
                </a:lnSpc>
              </a:pPr>
              <a:r>
                <a:rPr lang="en-US" sz="3600" spc="288">
                  <a:solidFill>
                    <a:srgbClr val="AE9142"/>
                  </a:solidFill>
                  <a:latin typeface="Montserrat Classic Bold"/>
                </a:rPr>
                <a:t>COMPUTER GUIDED DECISION MAKING</a:t>
              </a:r>
            </a:p>
          </p:txBody>
        </p:sp>
        <p:sp>
          <p:nvSpPr>
            <p:cNvPr name="TextBox 6" id="6"/>
            <p:cNvSpPr txBox="true"/>
            <p:nvPr/>
          </p:nvSpPr>
          <p:spPr>
            <a:xfrm rot="0">
              <a:off x="11" y="4879975"/>
              <a:ext cx="12288048" cy="2193131"/>
            </a:xfrm>
            <a:prstGeom prst="rect">
              <a:avLst/>
            </a:prstGeom>
          </p:spPr>
          <p:txBody>
            <a:bodyPr anchor="t" rtlCol="false" tIns="0" lIns="0" bIns="0" rIns="0">
              <a:spAutoFit/>
            </a:bodyPr>
            <a:lstStyle/>
            <a:p>
              <a:pPr>
                <a:lnSpc>
                  <a:spcPts val="4500"/>
                </a:lnSpc>
              </a:pPr>
              <a:r>
                <a:rPr lang="en-US" sz="3000">
                  <a:solidFill>
                    <a:srgbClr val="0C2340"/>
                  </a:solidFill>
                  <a:latin typeface="Lora"/>
                </a:rPr>
                <a:t>Machin</a:t>
              </a:r>
              <a:r>
                <a:rPr lang="en-US" sz="3000">
                  <a:solidFill>
                    <a:srgbClr val="0C2340"/>
                  </a:solidFill>
                  <a:latin typeface="Lora"/>
                </a:rPr>
                <a:t>e Learning is a set of methods which enables the computer to take decisions or infer conclusions without us guiding it.</a:t>
              </a:r>
            </a:p>
          </p:txBody>
        </p:sp>
      </p:grpSp>
      <p:pic>
        <p:nvPicPr>
          <p:cNvPr name="Picture 7" id="7"/>
          <p:cNvPicPr>
            <a:picLocks noChangeAspect="true"/>
          </p:cNvPicPr>
          <p:nvPr/>
        </p:nvPicPr>
        <p:blipFill>
          <a:blip r:embed="rId3">
            <a:alphaModFix amt="4000"/>
          </a:blip>
          <a:srcRect l="0" t="0" r="0" b="0"/>
          <a:stretch>
            <a:fillRect/>
          </a:stretch>
        </p:blipFill>
        <p:spPr>
          <a:xfrm flipH="false" flipV="false" rot="0">
            <a:off x="12165980" y="-2332596"/>
            <a:ext cx="8229600" cy="8229600"/>
          </a:xfrm>
          <a:prstGeom prst="rect">
            <a:avLst/>
          </a:prstGeom>
        </p:spPr>
      </p:pic>
    </p:spTree>
  </p:cSld>
  <p:clrMapOvr>
    <a:masterClrMapping/>
  </p:clrMapOvr>
</p:sld>
</file>

<file path=ppt/slides/slide30.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028700" y="5545151"/>
            <a:ext cx="3810400" cy="3157299"/>
            <a:chOff x="0" y="0"/>
            <a:chExt cx="5080533" cy="4209732"/>
          </a:xfrm>
        </p:grpSpPr>
        <p:sp>
          <p:nvSpPr>
            <p:cNvPr name="TextBox 3" id="3"/>
            <p:cNvSpPr txBox="true"/>
            <p:nvPr/>
          </p:nvSpPr>
          <p:spPr>
            <a:xfrm rot="0">
              <a:off x="0" y="0"/>
              <a:ext cx="5080533" cy="2928938"/>
            </a:xfrm>
            <a:prstGeom prst="rect">
              <a:avLst/>
            </a:prstGeom>
          </p:spPr>
          <p:txBody>
            <a:bodyPr anchor="t" rtlCol="false" tIns="0" lIns="0" bIns="0" rIns="0">
              <a:spAutoFit/>
            </a:bodyPr>
            <a:lstStyle/>
            <a:p>
              <a:pPr algn="ctr">
                <a:lnSpc>
                  <a:spcPts val="4320"/>
                </a:lnSpc>
              </a:pPr>
              <a:r>
                <a:rPr lang="en-US" sz="3600" spc="36">
                  <a:solidFill>
                    <a:srgbClr val="BD2640"/>
                  </a:solidFill>
                  <a:latin typeface="Lora Italics"/>
                </a:rPr>
                <a:t>1971: Gene-splicing experiment is conducted.</a:t>
              </a:r>
            </a:p>
          </p:txBody>
        </p:sp>
        <p:sp>
          <p:nvSpPr>
            <p:cNvPr name="TextBox 4" id="4"/>
            <p:cNvSpPr txBox="true"/>
            <p:nvPr/>
          </p:nvSpPr>
          <p:spPr>
            <a:xfrm rot="0">
              <a:off x="0" y="2979737"/>
              <a:ext cx="5080533" cy="1229995"/>
            </a:xfrm>
            <a:prstGeom prst="rect">
              <a:avLst/>
            </a:prstGeom>
          </p:spPr>
          <p:txBody>
            <a:bodyPr anchor="t" rtlCol="false" tIns="0" lIns="0" bIns="0" rIns="0">
              <a:spAutoFit/>
            </a:bodyPr>
            <a:lstStyle/>
            <a:p>
              <a:pPr algn="ctr">
                <a:lnSpc>
                  <a:spcPts val="3900"/>
                </a:lnSpc>
              </a:pPr>
              <a:r>
                <a:rPr lang="en-US" sz="2600">
                  <a:solidFill>
                    <a:srgbClr val="000000"/>
                  </a:solidFill>
                  <a:latin typeface="Lora"/>
                </a:rPr>
                <a:t>Presentations are communication tools.</a:t>
              </a:r>
            </a:p>
          </p:txBody>
        </p:sp>
      </p:grpSp>
      <p:grpSp>
        <p:nvGrpSpPr>
          <p:cNvPr name="Group 5" id="5"/>
          <p:cNvGrpSpPr/>
          <p:nvPr/>
        </p:nvGrpSpPr>
        <p:grpSpPr>
          <a:xfrm rot="0">
            <a:off x="5168767" y="5545151"/>
            <a:ext cx="3810400" cy="2608124"/>
            <a:chOff x="0" y="0"/>
            <a:chExt cx="5080533" cy="3477498"/>
          </a:xfrm>
        </p:grpSpPr>
        <p:sp>
          <p:nvSpPr>
            <p:cNvPr name="TextBox 6" id="6"/>
            <p:cNvSpPr txBox="true"/>
            <p:nvPr/>
          </p:nvSpPr>
          <p:spPr>
            <a:xfrm rot="0">
              <a:off x="0" y="0"/>
              <a:ext cx="5080533" cy="2196703"/>
            </a:xfrm>
            <a:prstGeom prst="rect">
              <a:avLst/>
            </a:prstGeom>
          </p:spPr>
          <p:txBody>
            <a:bodyPr anchor="t" rtlCol="false" tIns="0" lIns="0" bIns="0" rIns="0">
              <a:spAutoFit/>
            </a:bodyPr>
            <a:lstStyle/>
            <a:p>
              <a:pPr algn="ctr">
                <a:lnSpc>
                  <a:spcPts val="4320"/>
                </a:lnSpc>
              </a:pPr>
              <a:r>
                <a:rPr lang="en-US" sz="3600" spc="36">
                  <a:solidFill>
                    <a:srgbClr val="BD2640"/>
                  </a:solidFill>
                  <a:latin typeface="Lora Italics"/>
                </a:rPr>
                <a:t>1982: Synthetic insulin is invented.</a:t>
              </a:r>
            </a:p>
          </p:txBody>
        </p:sp>
        <p:sp>
          <p:nvSpPr>
            <p:cNvPr name="TextBox 7" id="7"/>
            <p:cNvSpPr txBox="true"/>
            <p:nvPr/>
          </p:nvSpPr>
          <p:spPr>
            <a:xfrm rot="0">
              <a:off x="0" y="2247503"/>
              <a:ext cx="5080533" cy="1229995"/>
            </a:xfrm>
            <a:prstGeom prst="rect">
              <a:avLst/>
            </a:prstGeom>
          </p:spPr>
          <p:txBody>
            <a:bodyPr anchor="t" rtlCol="false" tIns="0" lIns="0" bIns="0" rIns="0">
              <a:spAutoFit/>
            </a:bodyPr>
            <a:lstStyle/>
            <a:p>
              <a:pPr algn="ctr">
                <a:lnSpc>
                  <a:spcPts val="3900"/>
                </a:lnSpc>
              </a:pPr>
              <a:r>
                <a:rPr lang="en-US" sz="2600">
                  <a:solidFill>
                    <a:srgbClr val="000000"/>
                  </a:solidFill>
                  <a:latin typeface="Lora"/>
                </a:rPr>
                <a:t>Presentations are communication tools.</a:t>
              </a:r>
            </a:p>
          </p:txBody>
        </p:sp>
      </p:grpSp>
      <p:grpSp>
        <p:nvGrpSpPr>
          <p:cNvPr name="Group 8" id="8"/>
          <p:cNvGrpSpPr/>
          <p:nvPr/>
        </p:nvGrpSpPr>
        <p:grpSpPr>
          <a:xfrm rot="0">
            <a:off x="9308833" y="5545151"/>
            <a:ext cx="3810400" cy="2608124"/>
            <a:chOff x="0" y="0"/>
            <a:chExt cx="5080533" cy="3477498"/>
          </a:xfrm>
        </p:grpSpPr>
        <p:sp>
          <p:nvSpPr>
            <p:cNvPr name="TextBox 9" id="9"/>
            <p:cNvSpPr txBox="true"/>
            <p:nvPr/>
          </p:nvSpPr>
          <p:spPr>
            <a:xfrm rot="0">
              <a:off x="0" y="0"/>
              <a:ext cx="5080533" cy="2196703"/>
            </a:xfrm>
            <a:prstGeom prst="rect">
              <a:avLst/>
            </a:prstGeom>
          </p:spPr>
          <p:txBody>
            <a:bodyPr anchor="t" rtlCol="false" tIns="0" lIns="0" bIns="0" rIns="0">
              <a:spAutoFit/>
            </a:bodyPr>
            <a:lstStyle/>
            <a:p>
              <a:pPr algn="ctr">
                <a:lnSpc>
                  <a:spcPts val="4320"/>
                </a:lnSpc>
              </a:pPr>
              <a:r>
                <a:rPr lang="en-US" sz="3600" spc="36">
                  <a:solidFill>
                    <a:srgbClr val="BD2640"/>
                  </a:solidFill>
                  <a:latin typeface="Lora Italics"/>
                </a:rPr>
                <a:t>1996: Genetically modified crops appear.</a:t>
              </a:r>
            </a:p>
          </p:txBody>
        </p:sp>
        <p:sp>
          <p:nvSpPr>
            <p:cNvPr name="TextBox 10" id="10"/>
            <p:cNvSpPr txBox="true"/>
            <p:nvPr/>
          </p:nvSpPr>
          <p:spPr>
            <a:xfrm rot="0">
              <a:off x="0" y="2247503"/>
              <a:ext cx="5080533" cy="1229995"/>
            </a:xfrm>
            <a:prstGeom prst="rect">
              <a:avLst/>
            </a:prstGeom>
          </p:spPr>
          <p:txBody>
            <a:bodyPr anchor="t" rtlCol="false" tIns="0" lIns="0" bIns="0" rIns="0">
              <a:spAutoFit/>
            </a:bodyPr>
            <a:lstStyle/>
            <a:p>
              <a:pPr algn="ctr">
                <a:lnSpc>
                  <a:spcPts val="3900"/>
                </a:lnSpc>
              </a:pPr>
              <a:r>
                <a:rPr lang="en-US" sz="2600">
                  <a:solidFill>
                    <a:srgbClr val="000000"/>
                  </a:solidFill>
                  <a:latin typeface="Lora"/>
                </a:rPr>
                <a:t>Presentations are communication tools.</a:t>
              </a:r>
            </a:p>
          </p:txBody>
        </p:sp>
      </p:grpSp>
      <p:grpSp>
        <p:nvGrpSpPr>
          <p:cNvPr name="Group 11" id="11"/>
          <p:cNvGrpSpPr/>
          <p:nvPr/>
        </p:nvGrpSpPr>
        <p:grpSpPr>
          <a:xfrm rot="0">
            <a:off x="13448900" y="5545151"/>
            <a:ext cx="3810400" cy="2608124"/>
            <a:chOff x="0" y="0"/>
            <a:chExt cx="5080533" cy="3477498"/>
          </a:xfrm>
        </p:grpSpPr>
        <p:sp>
          <p:nvSpPr>
            <p:cNvPr name="TextBox 12" id="12"/>
            <p:cNvSpPr txBox="true"/>
            <p:nvPr/>
          </p:nvSpPr>
          <p:spPr>
            <a:xfrm rot="0">
              <a:off x="0" y="0"/>
              <a:ext cx="5080533" cy="2196703"/>
            </a:xfrm>
            <a:prstGeom prst="rect">
              <a:avLst/>
            </a:prstGeom>
          </p:spPr>
          <p:txBody>
            <a:bodyPr anchor="t" rtlCol="false" tIns="0" lIns="0" bIns="0" rIns="0">
              <a:spAutoFit/>
            </a:bodyPr>
            <a:lstStyle/>
            <a:p>
              <a:pPr algn="ctr">
                <a:lnSpc>
                  <a:spcPts val="4320"/>
                </a:lnSpc>
              </a:pPr>
              <a:r>
                <a:rPr lang="en-US" sz="3600" spc="36">
                  <a:solidFill>
                    <a:srgbClr val="BD2640"/>
                  </a:solidFill>
                  <a:latin typeface="Lora Italics"/>
                </a:rPr>
                <a:t>2012: CRISPR is discovered for gene editing.</a:t>
              </a:r>
            </a:p>
          </p:txBody>
        </p:sp>
        <p:sp>
          <p:nvSpPr>
            <p:cNvPr name="TextBox 13" id="13"/>
            <p:cNvSpPr txBox="true"/>
            <p:nvPr/>
          </p:nvSpPr>
          <p:spPr>
            <a:xfrm rot="0">
              <a:off x="0" y="2247503"/>
              <a:ext cx="5080533" cy="1229995"/>
            </a:xfrm>
            <a:prstGeom prst="rect">
              <a:avLst/>
            </a:prstGeom>
          </p:spPr>
          <p:txBody>
            <a:bodyPr anchor="t" rtlCol="false" tIns="0" lIns="0" bIns="0" rIns="0">
              <a:spAutoFit/>
            </a:bodyPr>
            <a:lstStyle/>
            <a:p>
              <a:pPr algn="ctr">
                <a:lnSpc>
                  <a:spcPts val="3900"/>
                </a:lnSpc>
              </a:pPr>
              <a:r>
                <a:rPr lang="en-US" sz="2600">
                  <a:solidFill>
                    <a:srgbClr val="000000"/>
                  </a:solidFill>
                  <a:latin typeface="Lora"/>
                </a:rPr>
                <a:t>Presentations are communication tools.</a:t>
              </a:r>
            </a:p>
          </p:txBody>
        </p:sp>
      </p:grpSp>
      <p:grpSp>
        <p:nvGrpSpPr>
          <p:cNvPr name="Group 14" id="14"/>
          <p:cNvGrpSpPr/>
          <p:nvPr/>
        </p:nvGrpSpPr>
        <p:grpSpPr>
          <a:xfrm rot="0">
            <a:off x="3904850" y="1028700"/>
            <a:ext cx="13354450" cy="1996946"/>
            <a:chOff x="0" y="0"/>
            <a:chExt cx="17805933" cy="2662595"/>
          </a:xfrm>
        </p:grpSpPr>
        <p:sp>
          <p:nvSpPr>
            <p:cNvPr name="TextBox 15" id="15"/>
            <p:cNvSpPr txBox="true"/>
            <p:nvPr/>
          </p:nvSpPr>
          <p:spPr>
            <a:xfrm rot="0">
              <a:off x="25405" y="-9525"/>
              <a:ext cx="17780528" cy="1634728"/>
            </a:xfrm>
            <a:prstGeom prst="rect">
              <a:avLst/>
            </a:prstGeom>
          </p:spPr>
          <p:txBody>
            <a:bodyPr anchor="t" rtlCol="false" tIns="0" lIns="0" bIns="0" rIns="0">
              <a:spAutoFit/>
            </a:bodyPr>
            <a:lstStyle/>
            <a:p>
              <a:pPr algn="r">
                <a:lnSpc>
                  <a:spcPts val="9600"/>
                </a:lnSpc>
              </a:pPr>
              <a:r>
                <a:rPr lang="en-US" sz="8000">
                  <a:solidFill>
                    <a:srgbClr val="BD2640"/>
                  </a:solidFill>
                  <a:latin typeface="Montserrat Classic Bold"/>
                </a:rPr>
                <a:t>Timeline of Gene Editing</a:t>
              </a:r>
            </a:p>
          </p:txBody>
        </p:sp>
        <p:sp>
          <p:nvSpPr>
            <p:cNvPr name="TextBox 16" id="16"/>
            <p:cNvSpPr txBox="true"/>
            <p:nvPr/>
          </p:nvSpPr>
          <p:spPr>
            <a:xfrm rot="0">
              <a:off x="0" y="1868924"/>
              <a:ext cx="17805933" cy="793671"/>
            </a:xfrm>
            <a:prstGeom prst="rect">
              <a:avLst/>
            </a:prstGeom>
          </p:spPr>
          <p:txBody>
            <a:bodyPr anchor="t" rtlCol="false" tIns="0" lIns="0" bIns="0" rIns="0">
              <a:spAutoFit/>
            </a:bodyPr>
            <a:lstStyle/>
            <a:p>
              <a:pPr algn="r">
                <a:lnSpc>
                  <a:spcPts val="5040"/>
                </a:lnSpc>
              </a:pPr>
              <a:r>
                <a:rPr lang="en-US" sz="3600" spc="288">
                  <a:solidFill>
                    <a:srgbClr val="000000"/>
                  </a:solidFill>
                  <a:latin typeface="Montserrat Classic Bold"/>
                </a:rPr>
                <a:t>KEY SCIENTIFIC BREAKTHROUGHS</a:t>
              </a:r>
            </a:p>
          </p:txBody>
        </p:sp>
      </p:grpSp>
      <p:sp>
        <p:nvSpPr>
          <p:cNvPr name="AutoShape 17" id="17"/>
          <p:cNvSpPr/>
          <p:nvPr/>
        </p:nvSpPr>
        <p:spPr>
          <a:xfrm rot="0">
            <a:off x="-480060" y="4670649"/>
            <a:ext cx="19248120" cy="190500"/>
          </a:xfrm>
          <a:prstGeom prst="rect">
            <a:avLst/>
          </a:prstGeom>
          <a:solidFill>
            <a:srgbClr val="BD2640"/>
          </a:solidFill>
        </p:spPr>
      </p:sp>
      <p:sp>
        <p:nvSpPr>
          <p:cNvPr name="AutoShape 18" id="18"/>
          <p:cNvSpPr/>
          <p:nvPr/>
        </p:nvSpPr>
        <p:spPr>
          <a:xfrm rot="0">
            <a:off x="2827478" y="4575399"/>
            <a:ext cx="212843" cy="381000"/>
          </a:xfrm>
          <a:prstGeom prst="rect">
            <a:avLst/>
          </a:prstGeom>
          <a:solidFill>
            <a:srgbClr val="000000"/>
          </a:solidFill>
        </p:spPr>
      </p:sp>
      <p:sp>
        <p:nvSpPr>
          <p:cNvPr name="AutoShape 19" id="19"/>
          <p:cNvSpPr/>
          <p:nvPr/>
        </p:nvSpPr>
        <p:spPr>
          <a:xfrm rot="0">
            <a:off x="6967545" y="4575399"/>
            <a:ext cx="212843" cy="381000"/>
          </a:xfrm>
          <a:prstGeom prst="rect">
            <a:avLst/>
          </a:prstGeom>
          <a:solidFill>
            <a:srgbClr val="000000"/>
          </a:solidFill>
        </p:spPr>
      </p:sp>
      <p:sp>
        <p:nvSpPr>
          <p:cNvPr name="AutoShape 20" id="20"/>
          <p:cNvSpPr/>
          <p:nvPr/>
        </p:nvSpPr>
        <p:spPr>
          <a:xfrm rot="0">
            <a:off x="11107612" y="4575399"/>
            <a:ext cx="212843" cy="381000"/>
          </a:xfrm>
          <a:prstGeom prst="rect">
            <a:avLst/>
          </a:prstGeom>
          <a:solidFill>
            <a:srgbClr val="000000"/>
          </a:solidFill>
        </p:spPr>
      </p:sp>
      <p:sp>
        <p:nvSpPr>
          <p:cNvPr name="AutoShape 21" id="21"/>
          <p:cNvSpPr/>
          <p:nvPr/>
        </p:nvSpPr>
        <p:spPr>
          <a:xfrm rot="0">
            <a:off x="15247678" y="4575399"/>
            <a:ext cx="212843" cy="381000"/>
          </a:xfrm>
          <a:prstGeom prst="rect">
            <a:avLst/>
          </a:prstGeom>
          <a:solidFill>
            <a:srgbClr val="000000"/>
          </a:solid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0000"/>
          </a:blip>
          <a:srcRect l="29472" t="0" r="29472" b="0"/>
          <a:stretch>
            <a:fillRect/>
          </a:stretch>
        </p:blipFill>
        <p:spPr>
          <a:xfrm flipH="false" flipV="false" rot="0">
            <a:off x="12211050" y="1028700"/>
            <a:ext cx="5043859" cy="8169997"/>
          </a:xfrm>
          <a:prstGeom prst="rect">
            <a:avLst/>
          </a:prstGeom>
        </p:spPr>
      </p:pic>
      <p:grpSp>
        <p:nvGrpSpPr>
          <p:cNvPr name="Group 3" id="3"/>
          <p:cNvGrpSpPr/>
          <p:nvPr/>
        </p:nvGrpSpPr>
        <p:grpSpPr>
          <a:xfrm rot="0">
            <a:off x="1028704" y="1028700"/>
            <a:ext cx="10668396" cy="5658409"/>
            <a:chOff x="0" y="0"/>
            <a:chExt cx="14224528" cy="7544546"/>
          </a:xfrm>
        </p:grpSpPr>
        <p:sp>
          <p:nvSpPr>
            <p:cNvPr name="TextBox 4" id="4"/>
            <p:cNvSpPr txBox="true"/>
            <p:nvPr/>
          </p:nvSpPr>
          <p:spPr>
            <a:xfrm rot="0">
              <a:off x="0" y="-9525"/>
              <a:ext cx="14224528" cy="3259931"/>
            </a:xfrm>
            <a:prstGeom prst="rect">
              <a:avLst/>
            </a:prstGeom>
          </p:spPr>
          <p:txBody>
            <a:bodyPr anchor="t" rtlCol="false" tIns="0" lIns="0" bIns="0" rIns="0">
              <a:spAutoFit/>
            </a:bodyPr>
            <a:lstStyle/>
            <a:p>
              <a:pPr algn="r">
                <a:lnSpc>
                  <a:spcPts val="9600"/>
                </a:lnSpc>
              </a:pPr>
              <a:r>
                <a:rPr lang="en-US" sz="8000">
                  <a:solidFill>
                    <a:srgbClr val="BD2640"/>
                  </a:solidFill>
                  <a:latin typeface="Montserrat Classic Bold"/>
                </a:rPr>
                <a:t>Gene Editing on</a:t>
              </a:r>
            </a:p>
            <a:p>
              <a:pPr algn="r">
                <a:lnSpc>
                  <a:spcPts val="9600"/>
                </a:lnSpc>
              </a:pPr>
              <a:r>
                <a:rPr lang="en-US" sz="8000">
                  <a:solidFill>
                    <a:srgbClr val="BD2640"/>
                  </a:solidFill>
                  <a:latin typeface="Montserrat Classic Bold"/>
                </a:rPr>
                <a:t>Plants &amp; Animals</a:t>
              </a:r>
            </a:p>
          </p:txBody>
        </p:sp>
        <p:sp>
          <p:nvSpPr>
            <p:cNvPr name="TextBox 5" id="5"/>
            <p:cNvSpPr txBox="true"/>
            <p:nvPr/>
          </p:nvSpPr>
          <p:spPr>
            <a:xfrm rot="0">
              <a:off x="914395" y="3697327"/>
              <a:ext cx="13310133" cy="793671"/>
            </a:xfrm>
            <a:prstGeom prst="rect">
              <a:avLst/>
            </a:prstGeom>
          </p:spPr>
          <p:txBody>
            <a:bodyPr anchor="t" rtlCol="false" tIns="0" lIns="0" bIns="0" rIns="0">
              <a:spAutoFit/>
            </a:bodyPr>
            <a:lstStyle/>
            <a:p>
              <a:pPr algn="r">
                <a:lnSpc>
                  <a:spcPts val="5040"/>
                </a:lnSpc>
              </a:pPr>
              <a:r>
                <a:rPr lang="en-US" sz="3600" spc="288">
                  <a:solidFill>
                    <a:srgbClr val="000000"/>
                  </a:solidFill>
                  <a:latin typeface="Montserrat Classic Bold"/>
                </a:rPr>
                <a:t>IMPACT ON FOOD SUPPLY</a:t>
              </a:r>
            </a:p>
          </p:txBody>
        </p:sp>
        <p:sp>
          <p:nvSpPr>
            <p:cNvPr name="TextBox 6" id="6"/>
            <p:cNvSpPr txBox="true"/>
            <p:nvPr/>
          </p:nvSpPr>
          <p:spPr>
            <a:xfrm rot="0">
              <a:off x="2539995" y="5351415"/>
              <a:ext cx="11684533" cy="2193131"/>
            </a:xfrm>
            <a:prstGeom prst="rect">
              <a:avLst/>
            </a:prstGeom>
          </p:spPr>
          <p:txBody>
            <a:bodyPr anchor="t" rtlCol="false" tIns="0" lIns="0" bIns="0" rIns="0">
              <a:spAutoFit/>
            </a:bodyPr>
            <a:lstStyle/>
            <a:p>
              <a:pPr algn="r">
                <a:lnSpc>
                  <a:spcPts val="4500"/>
                </a:lnSpc>
              </a:pPr>
              <a:r>
                <a:rPr lang="en-US" sz="3000">
                  <a:solidFill>
                    <a:srgbClr val="000000"/>
                  </a:solidFill>
                  <a:latin typeface="Lora"/>
                </a:rPr>
                <a:t>Presentations are communication tools that can be used as demonstrations, lectures</a:t>
              </a:r>
              <a:r>
                <a:rPr lang="en-US" sz="2999">
                  <a:solidFill>
                    <a:srgbClr val="000000"/>
                  </a:solidFill>
                  <a:latin typeface="Lora"/>
                </a:rPr>
                <a:t>,</a:t>
              </a:r>
              <a:r>
                <a:rPr lang="en-US" sz="3000">
                  <a:solidFill>
                    <a:srgbClr val="000000"/>
                  </a:solidFill>
                  <a:latin typeface="Lora"/>
                </a:rPr>
                <a:t> speeches, reports, and more. </a:t>
              </a:r>
            </a:p>
          </p:txBody>
        </p:sp>
      </p:grpSp>
      <p:pic>
        <p:nvPicPr>
          <p:cNvPr name="Picture 7" id="7"/>
          <p:cNvPicPr>
            <a:picLocks noChangeAspect="true"/>
          </p:cNvPicPr>
          <p:nvPr/>
        </p:nvPicPr>
        <p:blipFill>
          <a:blip r:embed="rId3">
            <a:alphaModFix amt="4000"/>
          </a:blip>
          <a:srcRect l="0" t="0" r="0" b="0"/>
          <a:stretch>
            <a:fillRect/>
          </a:stretch>
        </p:blipFill>
        <p:spPr>
          <a:xfrm flipH="false" flipV="false" rot="0">
            <a:off x="-1613741" y="5632561"/>
            <a:ext cx="8229600" cy="8229600"/>
          </a:xfrm>
          <a:prstGeom prst="rect">
            <a:avLst/>
          </a:prstGeom>
        </p:spPr>
      </p:pic>
    </p:spTree>
  </p:cSld>
  <p:clrMapOvr>
    <a:masterClrMapping/>
  </p:clrMapOvr>
</p:sld>
</file>

<file path=ppt/slides/slide32.xml><?xml version="1.0" encoding="utf-8"?>
<p:sld xmlns:p="http://schemas.openxmlformats.org/presentationml/2006/main" xmlns:a="http://schemas.openxmlformats.org/drawingml/2006/main">
  <p:cSld>
    <p:bg>
      <p:bgPr>
        <a:solidFill>
          <a:srgbClr val="BD2640"/>
        </a:solidFill>
      </p:bgPr>
    </p:bg>
    <p:spTree>
      <p:nvGrpSpPr>
        <p:cNvPr id="1" name=""/>
        <p:cNvGrpSpPr/>
        <p:nvPr/>
      </p:nvGrpSpPr>
      <p:grpSpPr>
        <a:xfrm>
          <a:off x="0" y="0"/>
          <a:ext cx="0" cy="0"/>
          <a:chOff x="0" y="0"/>
          <a:chExt cx="0" cy="0"/>
        </a:xfrm>
      </p:grpSpPr>
      <p:sp>
        <p:nvSpPr>
          <p:cNvPr name="AutoShape 2" id="2"/>
          <p:cNvSpPr/>
          <p:nvPr/>
        </p:nvSpPr>
        <p:spPr>
          <a:xfrm rot="0">
            <a:off x="-228600" y="-228600"/>
            <a:ext cx="9372600" cy="10744200"/>
          </a:xfrm>
          <a:prstGeom prst="rect">
            <a:avLst/>
          </a:prstGeom>
          <a:solidFill>
            <a:srgbClr val="EFEFEF"/>
          </a:solidFill>
        </p:spPr>
      </p:sp>
      <p:grpSp>
        <p:nvGrpSpPr>
          <p:cNvPr name="Group 3" id="3"/>
          <p:cNvGrpSpPr/>
          <p:nvPr/>
        </p:nvGrpSpPr>
        <p:grpSpPr>
          <a:xfrm rot="0">
            <a:off x="10667800" y="3889623"/>
            <a:ext cx="6096400" cy="2507754"/>
            <a:chOff x="0" y="0"/>
            <a:chExt cx="8128533" cy="3343672"/>
          </a:xfrm>
        </p:grpSpPr>
        <p:sp>
          <p:nvSpPr>
            <p:cNvPr name="TextBox 4" id="4"/>
            <p:cNvSpPr txBox="true"/>
            <p:nvPr/>
          </p:nvSpPr>
          <p:spPr>
            <a:xfrm rot="0">
              <a:off x="3" y="-9525"/>
              <a:ext cx="8128528" cy="1634728"/>
            </a:xfrm>
            <a:prstGeom prst="rect">
              <a:avLst/>
            </a:prstGeom>
          </p:spPr>
          <p:txBody>
            <a:bodyPr anchor="t" rtlCol="false" tIns="0" lIns="0" bIns="0" rIns="0">
              <a:spAutoFit/>
            </a:bodyPr>
            <a:lstStyle/>
            <a:p>
              <a:pPr algn="ctr">
                <a:lnSpc>
                  <a:spcPts val="9600"/>
                </a:lnSpc>
              </a:pPr>
              <a:r>
                <a:rPr lang="en-US" sz="8000">
                  <a:solidFill>
                    <a:srgbClr val="EFEFEF"/>
                  </a:solidFill>
                  <a:latin typeface="Montserrat Classic Bold"/>
                </a:rPr>
                <a:t>17,500</a:t>
              </a:r>
            </a:p>
          </p:txBody>
        </p:sp>
        <p:sp>
          <p:nvSpPr>
            <p:cNvPr name="TextBox 5" id="5"/>
            <p:cNvSpPr txBox="true"/>
            <p:nvPr/>
          </p:nvSpPr>
          <p:spPr>
            <a:xfrm rot="0">
              <a:off x="0" y="1879203"/>
              <a:ext cx="8128533" cy="1464469"/>
            </a:xfrm>
            <a:prstGeom prst="rect">
              <a:avLst/>
            </a:prstGeom>
          </p:spPr>
          <p:txBody>
            <a:bodyPr anchor="t" rtlCol="false" tIns="0" lIns="0" bIns="0" rIns="0">
              <a:spAutoFit/>
            </a:bodyPr>
            <a:lstStyle/>
            <a:p>
              <a:pPr algn="ctr">
                <a:lnSpc>
                  <a:spcPts val="4320"/>
                </a:lnSpc>
              </a:pPr>
              <a:r>
                <a:rPr lang="en-US" sz="3600" spc="36">
                  <a:solidFill>
                    <a:srgbClr val="EFEFEF"/>
                  </a:solidFill>
                  <a:latin typeface="Lora Italics"/>
                </a:rPr>
                <a:t>New jobs in gene and cell therapy in the US by 2030</a:t>
              </a:r>
            </a:p>
          </p:txBody>
        </p:sp>
      </p:grpSp>
      <p:grpSp>
        <p:nvGrpSpPr>
          <p:cNvPr name="Group 6" id="6"/>
          <p:cNvGrpSpPr/>
          <p:nvPr/>
        </p:nvGrpSpPr>
        <p:grpSpPr>
          <a:xfrm rot="0">
            <a:off x="1523800" y="3889623"/>
            <a:ext cx="6096400" cy="2507754"/>
            <a:chOff x="0" y="0"/>
            <a:chExt cx="8128533" cy="3343672"/>
          </a:xfrm>
        </p:grpSpPr>
        <p:sp>
          <p:nvSpPr>
            <p:cNvPr name="TextBox 7" id="7"/>
            <p:cNvSpPr txBox="true"/>
            <p:nvPr/>
          </p:nvSpPr>
          <p:spPr>
            <a:xfrm rot="0">
              <a:off x="3" y="-9525"/>
              <a:ext cx="8128528" cy="1634728"/>
            </a:xfrm>
            <a:prstGeom prst="rect">
              <a:avLst/>
            </a:prstGeom>
          </p:spPr>
          <p:txBody>
            <a:bodyPr anchor="t" rtlCol="false" tIns="0" lIns="0" bIns="0" rIns="0">
              <a:spAutoFit/>
            </a:bodyPr>
            <a:lstStyle/>
            <a:p>
              <a:pPr algn="ctr">
                <a:lnSpc>
                  <a:spcPts val="9600"/>
                </a:lnSpc>
              </a:pPr>
              <a:r>
                <a:rPr lang="en-US" sz="8000">
                  <a:solidFill>
                    <a:srgbClr val="BD2640"/>
                  </a:solidFill>
                  <a:latin typeface="Montserrat Classic Bold"/>
                </a:rPr>
                <a:t>18,000</a:t>
              </a:r>
            </a:p>
          </p:txBody>
        </p:sp>
        <p:sp>
          <p:nvSpPr>
            <p:cNvPr name="TextBox 8" id="8"/>
            <p:cNvSpPr txBox="true"/>
            <p:nvPr/>
          </p:nvSpPr>
          <p:spPr>
            <a:xfrm rot="0">
              <a:off x="0" y="1879203"/>
              <a:ext cx="8128533" cy="1464469"/>
            </a:xfrm>
            <a:prstGeom prst="rect">
              <a:avLst/>
            </a:prstGeom>
          </p:spPr>
          <p:txBody>
            <a:bodyPr anchor="t" rtlCol="false" tIns="0" lIns="0" bIns="0" rIns="0">
              <a:spAutoFit/>
            </a:bodyPr>
            <a:lstStyle/>
            <a:p>
              <a:pPr algn="ctr">
                <a:lnSpc>
                  <a:spcPts val="4320"/>
                </a:lnSpc>
              </a:pPr>
              <a:r>
                <a:rPr lang="en-US" sz="3600" spc="36">
                  <a:solidFill>
                    <a:srgbClr val="BD2640"/>
                  </a:solidFill>
                  <a:latin typeface="Lora Italics"/>
                </a:rPr>
                <a:t>New jobs in gene and cell therapy in the UK by 2030</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a:blip r:embed="rId2"/>
          <a:srcRect l="13000" t="0" r="13000" b="0"/>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0">
            <a:off x="2857300" y="1585335"/>
            <a:ext cx="12573400" cy="7116330"/>
            <a:chOff x="0" y="0"/>
            <a:chExt cx="16764533" cy="9488440"/>
          </a:xfrm>
        </p:grpSpPr>
        <p:sp>
          <p:nvSpPr>
            <p:cNvPr name="TextBox 3" id="3"/>
            <p:cNvSpPr txBox="true"/>
            <p:nvPr/>
          </p:nvSpPr>
          <p:spPr>
            <a:xfrm rot="0">
              <a:off x="0" y="9525"/>
              <a:ext cx="16764533" cy="7812881"/>
            </a:xfrm>
            <a:prstGeom prst="rect">
              <a:avLst/>
            </a:prstGeom>
          </p:spPr>
          <p:txBody>
            <a:bodyPr anchor="t" rtlCol="false" tIns="0" lIns="0" bIns="0" rIns="0">
              <a:spAutoFit/>
            </a:bodyPr>
            <a:lstStyle/>
            <a:p>
              <a:pPr algn="ctr">
                <a:lnSpc>
                  <a:spcPts val="7679"/>
                </a:lnSpc>
              </a:pPr>
              <a:r>
                <a:rPr lang="en-US" sz="6399" spc="63">
                  <a:solidFill>
                    <a:srgbClr val="AE9142"/>
                  </a:solidFill>
                  <a:latin typeface="Lora Italics"/>
                </a:rPr>
                <a:t>"...AI [and machine learning] will not replace doctors, but instead will augment them, enabling physicians to practice better medicine with greater accuracy and increase efficiency. "</a:t>
              </a:r>
            </a:p>
          </p:txBody>
        </p:sp>
        <p:sp>
          <p:nvSpPr>
            <p:cNvPr name="TextBox 4" id="4"/>
            <p:cNvSpPr txBox="true"/>
            <p:nvPr/>
          </p:nvSpPr>
          <p:spPr>
            <a:xfrm rot="0">
              <a:off x="3136900" y="8756206"/>
              <a:ext cx="10490733" cy="732234"/>
            </a:xfrm>
            <a:prstGeom prst="rect">
              <a:avLst/>
            </a:prstGeom>
          </p:spPr>
          <p:txBody>
            <a:bodyPr anchor="t" rtlCol="false" tIns="0" lIns="0" bIns="0" rIns="0">
              <a:spAutoFit/>
            </a:bodyPr>
            <a:lstStyle/>
            <a:p>
              <a:pPr algn="ctr">
                <a:lnSpc>
                  <a:spcPts val="4320"/>
                </a:lnSpc>
              </a:pPr>
              <a:r>
                <a:rPr lang="en-US" sz="3600" spc="36">
                  <a:solidFill>
                    <a:srgbClr val="AE9142"/>
                  </a:solidFill>
                  <a:latin typeface="Lora Italics"/>
                </a:rPr>
                <a:t>Benjamin Bell</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8905609" y="685469"/>
            <a:ext cx="8353691" cy="1098352"/>
          </a:xfrm>
          <a:prstGeom prst="rect">
            <a:avLst/>
          </a:prstGeom>
        </p:spPr>
        <p:txBody>
          <a:bodyPr anchor="t" rtlCol="false" tIns="0" lIns="0" bIns="0" rIns="0">
            <a:spAutoFit/>
          </a:bodyPr>
          <a:lstStyle/>
          <a:p>
            <a:pPr>
              <a:lnSpc>
                <a:spcPts val="4320"/>
              </a:lnSpc>
            </a:pPr>
            <a:r>
              <a:rPr lang="en-US" sz="3600" spc="36">
                <a:solidFill>
                  <a:srgbClr val="AE9142"/>
                </a:solidFill>
                <a:latin typeface="Lora Italics"/>
              </a:rPr>
              <a:t>Just like a human, a computer can learn from 3 sources.</a:t>
            </a:r>
          </a:p>
        </p:txBody>
      </p:sp>
      <p:grpSp>
        <p:nvGrpSpPr>
          <p:cNvPr name="Group 3" id="3"/>
          <p:cNvGrpSpPr/>
          <p:nvPr/>
        </p:nvGrpSpPr>
        <p:grpSpPr>
          <a:xfrm rot="0">
            <a:off x="9409886" y="2144619"/>
            <a:ext cx="7849414" cy="1560016"/>
            <a:chOff x="0" y="0"/>
            <a:chExt cx="10465885" cy="2080022"/>
          </a:xfrm>
        </p:grpSpPr>
        <p:sp>
          <p:nvSpPr>
            <p:cNvPr name="TextBox 4" id="4"/>
            <p:cNvSpPr txBox="true"/>
            <p:nvPr/>
          </p:nvSpPr>
          <p:spPr>
            <a:xfrm rot="0">
              <a:off x="0" y="0"/>
              <a:ext cx="10465885" cy="732234"/>
            </a:xfrm>
            <a:prstGeom prst="rect">
              <a:avLst/>
            </a:prstGeom>
          </p:spPr>
          <p:txBody>
            <a:bodyPr anchor="t" rtlCol="false" tIns="0" lIns="0" bIns="0" rIns="0">
              <a:spAutoFit/>
            </a:bodyPr>
            <a:lstStyle/>
            <a:p>
              <a:pPr>
                <a:lnSpc>
                  <a:spcPts val="4320"/>
                </a:lnSpc>
              </a:pPr>
              <a:r>
                <a:rPr lang="en-US" sz="3600" spc="36">
                  <a:solidFill>
                    <a:srgbClr val="AE9142"/>
                  </a:solidFill>
                  <a:latin typeface="Lora Italics"/>
                </a:rPr>
                <a:t>One | Supervised</a:t>
              </a:r>
            </a:p>
          </p:txBody>
        </p:sp>
        <p:sp>
          <p:nvSpPr>
            <p:cNvPr name="TextBox 5" id="5"/>
            <p:cNvSpPr txBox="true"/>
            <p:nvPr/>
          </p:nvSpPr>
          <p:spPr>
            <a:xfrm rot="0">
              <a:off x="57979" y="636984"/>
              <a:ext cx="10349926" cy="1443037"/>
            </a:xfrm>
            <a:prstGeom prst="rect">
              <a:avLst/>
            </a:prstGeom>
          </p:spPr>
          <p:txBody>
            <a:bodyPr anchor="t" rtlCol="false" tIns="0" lIns="0" bIns="0" rIns="0">
              <a:spAutoFit/>
            </a:bodyPr>
            <a:lstStyle/>
            <a:p>
              <a:pPr>
                <a:lnSpc>
                  <a:spcPts val="4500"/>
                </a:lnSpc>
              </a:pPr>
              <a:r>
                <a:rPr lang="en-US" sz="3000">
                  <a:solidFill>
                    <a:srgbClr val="0C2340"/>
                  </a:solidFill>
                  <a:latin typeface="Lora"/>
                </a:rPr>
                <a:t>Observing what others did in similar situations</a:t>
              </a:r>
            </a:p>
          </p:txBody>
        </p:sp>
      </p:grpSp>
      <p:pic>
        <p:nvPicPr>
          <p:cNvPr name="Picture 6" id="6"/>
          <p:cNvPicPr>
            <a:picLocks noChangeAspect="true"/>
          </p:cNvPicPr>
          <p:nvPr/>
        </p:nvPicPr>
        <p:blipFill>
          <a:blip r:embed="rId2">
            <a:alphaModFix amt="4000"/>
          </a:blip>
          <a:srcRect l="0" t="0" r="0" b="0"/>
          <a:stretch>
            <a:fillRect/>
          </a:stretch>
        </p:blipFill>
        <p:spPr>
          <a:xfrm flipH="false" flipV="false" rot="0">
            <a:off x="12325284" y="5188151"/>
            <a:ext cx="8229600" cy="8229600"/>
          </a:xfrm>
          <a:prstGeom prst="rect">
            <a:avLst/>
          </a:prstGeom>
        </p:spPr>
      </p:pic>
      <p:pic>
        <p:nvPicPr>
          <p:cNvPr name="Picture 7" id="7"/>
          <p:cNvPicPr>
            <a:picLocks noChangeAspect="true"/>
          </p:cNvPicPr>
          <p:nvPr/>
        </p:nvPicPr>
        <p:blipFill>
          <a:blip r:embed="rId3">
            <a:alphaModFix amt="16000"/>
          </a:blip>
          <a:srcRect l="6023" t="0" r="45787" b="0"/>
          <a:stretch>
            <a:fillRect/>
          </a:stretch>
        </p:blipFill>
        <p:spPr>
          <a:xfrm flipH="false" flipV="false" rot="0">
            <a:off x="0" y="0"/>
            <a:ext cx="7461455" cy="10287000"/>
          </a:xfrm>
          <a:prstGeom prst="rect">
            <a:avLst/>
          </a:prstGeom>
        </p:spPr>
      </p:pic>
      <p:sp>
        <p:nvSpPr>
          <p:cNvPr name="TextBox 8" id="8"/>
          <p:cNvSpPr txBox="true"/>
          <p:nvPr/>
        </p:nvSpPr>
        <p:spPr>
          <a:xfrm rot="0">
            <a:off x="1028700" y="1057275"/>
            <a:ext cx="6953646" cy="3666232"/>
          </a:xfrm>
          <a:prstGeom prst="rect">
            <a:avLst/>
          </a:prstGeom>
        </p:spPr>
        <p:txBody>
          <a:bodyPr anchor="t" rtlCol="false" tIns="0" lIns="0" bIns="0" rIns="0">
            <a:spAutoFit/>
          </a:bodyPr>
          <a:lstStyle/>
          <a:p>
            <a:pPr>
              <a:lnSpc>
                <a:spcPts val="9600"/>
              </a:lnSpc>
            </a:pPr>
            <a:r>
              <a:rPr lang="en-US" sz="8000">
                <a:solidFill>
                  <a:srgbClr val="AE9142"/>
                </a:solidFill>
                <a:latin typeface="Montserrat Classic Bold"/>
              </a:rPr>
              <a:t>How a computer learns:</a:t>
            </a:r>
          </a:p>
        </p:txBody>
      </p:sp>
      <p:grpSp>
        <p:nvGrpSpPr>
          <p:cNvPr name="Group 9" id="9"/>
          <p:cNvGrpSpPr/>
          <p:nvPr/>
        </p:nvGrpSpPr>
        <p:grpSpPr>
          <a:xfrm rot="0">
            <a:off x="9409886" y="4225885"/>
            <a:ext cx="7849414" cy="2122587"/>
            <a:chOff x="0" y="0"/>
            <a:chExt cx="10465885" cy="2830116"/>
          </a:xfrm>
        </p:grpSpPr>
        <p:sp>
          <p:nvSpPr>
            <p:cNvPr name="TextBox 10" id="10"/>
            <p:cNvSpPr txBox="true"/>
            <p:nvPr/>
          </p:nvSpPr>
          <p:spPr>
            <a:xfrm rot="0">
              <a:off x="0" y="0"/>
              <a:ext cx="10465885" cy="732234"/>
            </a:xfrm>
            <a:prstGeom prst="rect">
              <a:avLst/>
            </a:prstGeom>
          </p:spPr>
          <p:txBody>
            <a:bodyPr anchor="t" rtlCol="false" tIns="0" lIns="0" bIns="0" rIns="0">
              <a:spAutoFit/>
            </a:bodyPr>
            <a:lstStyle/>
            <a:p>
              <a:pPr>
                <a:lnSpc>
                  <a:spcPts val="4320"/>
                </a:lnSpc>
              </a:pPr>
              <a:r>
                <a:rPr lang="en-US" sz="3600" spc="36">
                  <a:solidFill>
                    <a:srgbClr val="AE9142"/>
                  </a:solidFill>
                  <a:latin typeface="Lora Italics"/>
                </a:rPr>
                <a:t>Two | Unsupervised</a:t>
              </a:r>
            </a:p>
          </p:txBody>
        </p:sp>
        <p:sp>
          <p:nvSpPr>
            <p:cNvPr name="TextBox 11" id="11"/>
            <p:cNvSpPr txBox="true"/>
            <p:nvPr/>
          </p:nvSpPr>
          <p:spPr>
            <a:xfrm rot="0">
              <a:off x="57979" y="636984"/>
              <a:ext cx="10349926" cy="2193131"/>
            </a:xfrm>
            <a:prstGeom prst="rect">
              <a:avLst/>
            </a:prstGeom>
          </p:spPr>
          <p:txBody>
            <a:bodyPr anchor="t" rtlCol="false" tIns="0" lIns="0" bIns="0" rIns="0">
              <a:spAutoFit/>
            </a:bodyPr>
            <a:lstStyle/>
            <a:p>
              <a:pPr>
                <a:lnSpc>
                  <a:spcPts val="4500"/>
                </a:lnSpc>
              </a:pPr>
              <a:r>
                <a:rPr lang="en-US" sz="3000">
                  <a:solidFill>
                    <a:srgbClr val="0C2340"/>
                  </a:solidFill>
                  <a:latin typeface="Lora"/>
                </a:rPr>
                <a:t>Observing a situation and trying to come up with best possible logic on the spot to decide/conclude</a:t>
              </a:r>
            </a:p>
          </p:txBody>
        </p:sp>
      </p:grpSp>
      <p:grpSp>
        <p:nvGrpSpPr>
          <p:cNvPr name="Group 12" id="12"/>
          <p:cNvGrpSpPr/>
          <p:nvPr/>
        </p:nvGrpSpPr>
        <p:grpSpPr>
          <a:xfrm rot="0">
            <a:off x="9409886" y="6990369"/>
            <a:ext cx="7849414" cy="997446"/>
            <a:chOff x="0" y="0"/>
            <a:chExt cx="10465885" cy="1329928"/>
          </a:xfrm>
        </p:grpSpPr>
        <p:sp>
          <p:nvSpPr>
            <p:cNvPr name="TextBox 13" id="13"/>
            <p:cNvSpPr txBox="true"/>
            <p:nvPr/>
          </p:nvSpPr>
          <p:spPr>
            <a:xfrm rot="0">
              <a:off x="0" y="0"/>
              <a:ext cx="10465885" cy="732234"/>
            </a:xfrm>
            <a:prstGeom prst="rect">
              <a:avLst/>
            </a:prstGeom>
          </p:spPr>
          <p:txBody>
            <a:bodyPr anchor="t" rtlCol="false" tIns="0" lIns="0" bIns="0" rIns="0">
              <a:spAutoFit/>
            </a:bodyPr>
            <a:lstStyle/>
            <a:p>
              <a:pPr>
                <a:lnSpc>
                  <a:spcPts val="4320"/>
                </a:lnSpc>
              </a:pPr>
              <a:r>
                <a:rPr lang="en-US" sz="3600" spc="36">
                  <a:solidFill>
                    <a:srgbClr val="AE9142"/>
                  </a:solidFill>
                  <a:latin typeface="Lora Italics"/>
                </a:rPr>
                <a:t>Three | Reinforcement</a:t>
              </a:r>
            </a:p>
          </p:txBody>
        </p:sp>
        <p:sp>
          <p:nvSpPr>
            <p:cNvPr name="TextBox 14" id="14"/>
            <p:cNvSpPr txBox="true"/>
            <p:nvPr/>
          </p:nvSpPr>
          <p:spPr>
            <a:xfrm rot="0">
              <a:off x="57979" y="636984"/>
              <a:ext cx="10349926" cy="692944"/>
            </a:xfrm>
            <a:prstGeom prst="rect">
              <a:avLst/>
            </a:prstGeom>
          </p:spPr>
          <p:txBody>
            <a:bodyPr anchor="t" rtlCol="false" tIns="0" lIns="0" bIns="0" rIns="0">
              <a:spAutoFit/>
            </a:bodyPr>
            <a:lstStyle/>
            <a:p>
              <a:pPr>
                <a:lnSpc>
                  <a:spcPts val="4500"/>
                </a:lnSpc>
              </a:pPr>
              <a:r>
                <a:rPr lang="en-US" sz="3000">
                  <a:solidFill>
                    <a:srgbClr val="0C2340"/>
                  </a:solidFill>
                  <a:latin typeface="Lora"/>
                </a:rPr>
                <a:t>Learning from previous mistakes/success.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blipFill>
          <a:blip r:embed="rId2"/>
          <a:srcRect l="13000" t="0" r="13000" b="0"/>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4596608" y="683449"/>
            <a:ext cx="8572900" cy="614303"/>
          </a:xfrm>
          <a:prstGeom prst="rect">
            <a:avLst/>
          </a:prstGeom>
        </p:spPr>
        <p:txBody>
          <a:bodyPr anchor="t" rtlCol="false" tIns="0" lIns="0" bIns="0" rIns="0">
            <a:spAutoFit/>
          </a:bodyPr>
          <a:lstStyle/>
          <a:p>
            <a:pPr algn="ctr">
              <a:lnSpc>
                <a:spcPts val="5040"/>
              </a:lnSpc>
            </a:pPr>
            <a:r>
              <a:rPr lang="en-US" sz="3600" spc="288">
                <a:solidFill>
                  <a:srgbClr val="AE9142"/>
                </a:solidFill>
                <a:latin typeface="Montserrat Classic Bold"/>
              </a:rPr>
              <a:t>OUR FOCUS</a:t>
            </a:r>
          </a:p>
        </p:txBody>
      </p:sp>
      <p:sp>
        <p:nvSpPr>
          <p:cNvPr name="TextBox 3" id="3"/>
          <p:cNvSpPr txBox="true"/>
          <p:nvPr/>
        </p:nvSpPr>
        <p:spPr>
          <a:xfrm rot="0">
            <a:off x="506816" y="2059792"/>
            <a:ext cx="16752484" cy="3396258"/>
          </a:xfrm>
          <a:prstGeom prst="rect">
            <a:avLst/>
          </a:prstGeom>
        </p:spPr>
        <p:txBody>
          <a:bodyPr anchor="t" rtlCol="false" tIns="0" lIns="0" bIns="0" rIns="0">
            <a:spAutoFit/>
          </a:bodyPr>
          <a:lstStyle/>
          <a:p>
            <a:pPr algn="ctr">
              <a:lnSpc>
                <a:spcPts val="13200"/>
              </a:lnSpc>
            </a:pPr>
            <a:r>
              <a:rPr lang="en-US" sz="12000" spc="-120">
                <a:solidFill>
                  <a:srgbClr val="0C2340"/>
                </a:solidFill>
                <a:latin typeface="Montserrat Classic Bold"/>
              </a:rPr>
              <a:t>Supervised Learning Techniques:</a:t>
            </a:r>
          </a:p>
        </p:txBody>
      </p:sp>
      <p:sp>
        <p:nvSpPr>
          <p:cNvPr name="TextBox 4" id="4"/>
          <p:cNvSpPr txBox="true"/>
          <p:nvPr/>
        </p:nvSpPr>
        <p:spPr>
          <a:xfrm rot="0">
            <a:off x="3908746" y="5852777"/>
            <a:ext cx="10470508" cy="2782193"/>
          </a:xfrm>
          <a:prstGeom prst="rect">
            <a:avLst/>
          </a:prstGeom>
        </p:spPr>
        <p:txBody>
          <a:bodyPr anchor="t" rtlCol="false" tIns="0" lIns="0" bIns="0" rIns="0">
            <a:spAutoFit/>
          </a:bodyPr>
          <a:lstStyle/>
          <a:p>
            <a:pPr algn="ctr">
              <a:lnSpc>
                <a:spcPts val="7200"/>
              </a:lnSpc>
            </a:pPr>
            <a:r>
              <a:rPr lang="en-US" sz="6000" spc="60">
                <a:solidFill>
                  <a:srgbClr val="0C2340"/>
                </a:solidFill>
                <a:latin typeface="Lora Italics"/>
              </a:rPr>
              <a:t>Decision Trees</a:t>
            </a:r>
          </a:p>
          <a:p>
            <a:pPr algn="ctr">
              <a:lnSpc>
                <a:spcPts val="7200"/>
              </a:lnSpc>
            </a:pPr>
            <a:r>
              <a:rPr lang="en-US" sz="6000" spc="60">
                <a:solidFill>
                  <a:srgbClr val="0C2340"/>
                </a:solidFill>
                <a:latin typeface="Lora Italics"/>
              </a:rPr>
              <a:t>Random Forests/Bagging</a:t>
            </a:r>
          </a:p>
          <a:p>
            <a:pPr algn="ctr">
              <a:lnSpc>
                <a:spcPts val="7200"/>
              </a:lnSpc>
            </a:pPr>
            <a:r>
              <a:rPr lang="en-US" sz="6000" spc="60">
                <a:solidFill>
                  <a:srgbClr val="0C2340"/>
                </a:solidFill>
                <a:latin typeface="Lora Italics"/>
              </a:rPr>
              <a:t>Kth Nearest Neighbors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447900" y="492919"/>
            <a:ext cx="11811400" cy="2169914"/>
          </a:xfrm>
          <a:prstGeom prst="rect">
            <a:avLst/>
          </a:prstGeom>
        </p:spPr>
        <p:txBody>
          <a:bodyPr anchor="t" rtlCol="false" tIns="0" lIns="0" bIns="0" rIns="0">
            <a:spAutoFit/>
          </a:bodyPr>
          <a:lstStyle/>
          <a:p>
            <a:pPr algn="r">
              <a:lnSpc>
                <a:spcPts val="8640"/>
              </a:lnSpc>
            </a:pPr>
            <a:r>
              <a:rPr lang="en-US" sz="7200" spc="72">
                <a:solidFill>
                  <a:srgbClr val="0C2340"/>
                </a:solidFill>
                <a:latin typeface="Lora"/>
              </a:rPr>
              <a:t>Overview of Classification Techniques</a:t>
            </a:r>
          </a:p>
        </p:txBody>
      </p:sp>
      <p:grpSp>
        <p:nvGrpSpPr>
          <p:cNvPr name="Group 3" id="3"/>
          <p:cNvGrpSpPr/>
          <p:nvPr/>
        </p:nvGrpSpPr>
        <p:grpSpPr>
          <a:xfrm rot="0">
            <a:off x="1028700" y="3679891"/>
            <a:ext cx="4191000" cy="5816534"/>
            <a:chOff x="0" y="0"/>
            <a:chExt cx="2216083" cy="3075620"/>
          </a:xfrm>
        </p:grpSpPr>
        <p:sp>
          <p:nvSpPr>
            <p:cNvPr name="Freeform 4" id="4"/>
            <p:cNvSpPr/>
            <p:nvPr/>
          </p:nvSpPr>
          <p:spPr>
            <a:xfrm>
              <a:off x="0" y="0"/>
              <a:ext cx="2216083" cy="3075620"/>
            </a:xfrm>
            <a:custGeom>
              <a:avLst/>
              <a:gdLst/>
              <a:ahLst/>
              <a:cxnLst/>
              <a:rect r="r" b="b" t="t" l="l"/>
              <a:pathLst>
                <a:path h="3075620" w="2216083">
                  <a:moveTo>
                    <a:pt x="0" y="0"/>
                  </a:moveTo>
                  <a:lnTo>
                    <a:pt x="0" y="3075620"/>
                  </a:lnTo>
                  <a:lnTo>
                    <a:pt x="2216083" y="3075620"/>
                  </a:lnTo>
                  <a:lnTo>
                    <a:pt x="2216083" y="0"/>
                  </a:lnTo>
                  <a:lnTo>
                    <a:pt x="0" y="0"/>
                  </a:lnTo>
                  <a:close/>
                  <a:moveTo>
                    <a:pt x="2155123" y="3014660"/>
                  </a:moveTo>
                  <a:lnTo>
                    <a:pt x="59690" y="3014660"/>
                  </a:lnTo>
                  <a:lnTo>
                    <a:pt x="59690" y="59690"/>
                  </a:lnTo>
                  <a:lnTo>
                    <a:pt x="2155123" y="59690"/>
                  </a:lnTo>
                  <a:lnTo>
                    <a:pt x="2155123" y="3014660"/>
                  </a:lnTo>
                  <a:close/>
                </a:path>
              </a:pathLst>
            </a:custGeom>
            <a:solidFill>
              <a:srgbClr val="AE9142"/>
            </a:solidFill>
          </p:spPr>
        </p:sp>
      </p:grpSp>
      <p:grpSp>
        <p:nvGrpSpPr>
          <p:cNvPr name="Group 5" id="5"/>
          <p:cNvGrpSpPr/>
          <p:nvPr/>
        </p:nvGrpSpPr>
        <p:grpSpPr>
          <a:xfrm rot="0">
            <a:off x="7048500" y="3326255"/>
            <a:ext cx="4191000" cy="5932045"/>
            <a:chOff x="0" y="0"/>
            <a:chExt cx="2216083" cy="3136699"/>
          </a:xfrm>
        </p:grpSpPr>
        <p:sp>
          <p:nvSpPr>
            <p:cNvPr name="Freeform 6" id="6"/>
            <p:cNvSpPr/>
            <p:nvPr/>
          </p:nvSpPr>
          <p:spPr>
            <a:xfrm>
              <a:off x="0" y="0"/>
              <a:ext cx="2216083" cy="3136699"/>
            </a:xfrm>
            <a:custGeom>
              <a:avLst/>
              <a:gdLst/>
              <a:ahLst/>
              <a:cxnLst/>
              <a:rect r="r" b="b" t="t" l="l"/>
              <a:pathLst>
                <a:path h="3136699" w="2216083">
                  <a:moveTo>
                    <a:pt x="0" y="0"/>
                  </a:moveTo>
                  <a:lnTo>
                    <a:pt x="0" y="3136699"/>
                  </a:lnTo>
                  <a:lnTo>
                    <a:pt x="2216083" y="3136699"/>
                  </a:lnTo>
                  <a:lnTo>
                    <a:pt x="2216083" y="0"/>
                  </a:lnTo>
                  <a:lnTo>
                    <a:pt x="0" y="0"/>
                  </a:lnTo>
                  <a:close/>
                  <a:moveTo>
                    <a:pt x="2155123" y="3075739"/>
                  </a:moveTo>
                  <a:lnTo>
                    <a:pt x="59690" y="3075739"/>
                  </a:lnTo>
                  <a:lnTo>
                    <a:pt x="59690" y="59690"/>
                  </a:lnTo>
                  <a:lnTo>
                    <a:pt x="2155123" y="59690"/>
                  </a:lnTo>
                  <a:lnTo>
                    <a:pt x="2155123" y="3075739"/>
                  </a:lnTo>
                  <a:close/>
                </a:path>
              </a:pathLst>
            </a:custGeom>
            <a:solidFill>
              <a:srgbClr val="AE9142"/>
            </a:solidFill>
          </p:spPr>
        </p:sp>
      </p:grpSp>
      <p:grpSp>
        <p:nvGrpSpPr>
          <p:cNvPr name="Group 7" id="7"/>
          <p:cNvGrpSpPr/>
          <p:nvPr/>
        </p:nvGrpSpPr>
        <p:grpSpPr>
          <a:xfrm rot="0">
            <a:off x="13449100" y="3781425"/>
            <a:ext cx="3429400" cy="1576745"/>
            <a:chOff x="0" y="0"/>
            <a:chExt cx="4572533" cy="2102326"/>
          </a:xfrm>
        </p:grpSpPr>
        <p:sp>
          <p:nvSpPr>
            <p:cNvPr name="TextBox 8" id="8"/>
            <p:cNvSpPr txBox="true"/>
            <p:nvPr/>
          </p:nvSpPr>
          <p:spPr>
            <a:xfrm rot="0">
              <a:off x="0" y="0"/>
              <a:ext cx="4572533" cy="1464469"/>
            </a:xfrm>
            <a:prstGeom prst="rect">
              <a:avLst/>
            </a:prstGeom>
          </p:spPr>
          <p:txBody>
            <a:bodyPr anchor="t" rtlCol="false" tIns="0" lIns="0" bIns="0" rIns="0">
              <a:spAutoFit/>
            </a:bodyPr>
            <a:lstStyle/>
            <a:p>
              <a:pPr algn="ctr">
                <a:lnSpc>
                  <a:spcPts val="4320"/>
                </a:lnSpc>
              </a:pPr>
              <a:r>
                <a:rPr lang="en-US" sz="3600" spc="36">
                  <a:solidFill>
                    <a:srgbClr val="0C2340"/>
                  </a:solidFill>
                  <a:latin typeface="Lora Italics"/>
                </a:rPr>
                <a:t>Random Forest/Bagging</a:t>
              </a:r>
            </a:p>
          </p:txBody>
        </p:sp>
        <p:sp>
          <p:nvSpPr>
            <p:cNvPr name="TextBox 9" id="9"/>
            <p:cNvSpPr txBox="true"/>
            <p:nvPr/>
          </p:nvSpPr>
          <p:spPr>
            <a:xfrm rot="0">
              <a:off x="0" y="1515269"/>
              <a:ext cx="4572533" cy="587058"/>
            </a:xfrm>
            <a:prstGeom prst="rect">
              <a:avLst/>
            </a:prstGeom>
          </p:spPr>
          <p:txBody>
            <a:bodyPr anchor="t" rtlCol="false" tIns="0" lIns="0" bIns="0" rIns="0">
              <a:spAutoFit/>
            </a:bodyPr>
            <a:lstStyle/>
            <a:p>
              <a:pPr algn="ctr">
                <a:lnSpc>
                  <a:spcPts val="3900"/>
                </a:lnSpc>
              </a:pPr>
            </a:p>
          </p:txBody>
        </p:sp>
      </p:grpSp>
      <p:grpSp>
        <p:nvGrpSpPr>
          <p:cNvPr name="Group 10" id="10"/>
          <p:cNvGrpSpPr/>
          <p:nvPr/>
        </p:nvGrpSpPr>
        <p:grpSpPr>
          <a:xfrm rot="0">
            <a:off x="1185019" y="3781425"/>
            <a:ext cx="4034681" cy="1576745"/>
            <a:chOff x="0" y="0"/>
            <a:chExt cx="5379575" cy="2102326"/>
          </a:xfrm>
        </p:grpSpPr>
        <p:sp>
          <p:nvSpPr>
            <p:cNvPr name="TextBox 11" id="11"/>
            <p:cNvSpPr txBox="true"/>
            <p:nvPr/>
          </p:nvSpPr>
          <p:spPr>
            <a:xfrm rot="0">
              <a:off x="0" y="0"/>
              <a:ext cx="5379575" cy="1464469"/>
            </a:xfrm>
            <a:prstGeom prst="rect">
              <a:avLst/>
            </a:prstGeom>
          </p:spPr>
          <p:txBody>
            <a:bodyPr anchor="t" rtlCol="false" tIns="0" lIns="0" bIns="0" rIns="0">
              <a:spAutoFit/>
            </a:bodyPr>
            <a:lstStyle/>
            <a:p>
              <a:pPr algn="ctr">
                <a:lnSpc>
                  <a:spcPts val="4320"/>
                </a:lnSpc>
              </a:pPr>
              <a:r>
                <a:rPr lang="en-US" sz="3600" spc="36">
                  <a:solidFill>
                    <a:srgbClr val="0C2340"/>
                  </a:solidFill>
                  <a:latin typeface="Lora Italics"/>
                </a:rPr>
                <a:t>Kth Nearest Neighbor</a:t>
              </a:r>
            </a:p>
          </p:txBody>
        </p:sp>
        <p:sp>
          <p:nvSpPr>
            <p:cNvPr name="TextBox 12" id="12"/>
            <p:cNvSpPr txBox="true"/>
            <p:nvPr/>
          </p:nvSpPr>
          <p:spPr>
            <a:xfrm rot="0">
              <a:off x="0" y="1515269"/>
              <a:ext cx="5379575" cy="587058"/>
            </a:xfrm>
            <a:prstGeom prst="rect">
              <a:avLst/>
            </a:prstGeom>
          </p:spPr>
          <p:txBody>
            <a:bodyPr anchor="t" rtlCol="false" tIns="0" lIns="0" bIns="0" rIns="0">
              <a:spAutoFit/>
            </a:bodyPr>
            <a:lstStyle/>
            <a:p>
              <a:pPr algn="ctr">
                <a:lnSpc>
                  <a:spcPts val="3900"/>
                </a:lnSpc>
              </a:pPr>
            </a:p>
          </p:txBody>
        </p:sp>
      </p:grpSp>
      <p:sp>
        <p:nvSpPr>
          <p:cNvPr name="TextBox 13" id="13"/>
          <p:cNvSpPr txBox="true"/>
          <p:nvPr/>
        </p:nvSpPr>
        <p:spPr>
          <a:xfrm rot="0">
            <a:off x="1185019" y="5016874"/>
            <a:ext cx="3878362" cy="4033504"/>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rPr>
              <a:t>A form of pattern recognition, in which we associate what we are trying to predict with another value that is the closest/most similar to it, calculating the distance between points on a graph. The KNN algorithm assumes that similar things exist in close proximity.  </a:t>
            </a:r>
          </a:p>
        </p:txBody>
      </p:sp>
      <p:sp>
        <p:nvSpPr>
          <p:cNvPr name="TextBox 14" id="14"/>
          <p:cNvSpPr txBox="true"/>
          <p:nvPr/>
        </p:nvSpPr>
        <p:spPr>
          <a:xfrm rot="0">
            <a:off x="13224619" y="5105400"/>
            <a:ext cx="3878362" cy="4033504"/>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rPr>
              <a:t>A model made up of many decision trees and each tree learns from a random sample of the data points The concept of bagging implies that some samples will be used multiple times in a single tree. The predictions are made by averaging the predictions of each decision tree.</a:t>
            </a:r>
          </a:p>
        </p:txBody>
      </p:sp>
      <p:grpSp>
        <p:nvGrpSpPr>
          <p:cNvPr name="Group 15" id="15"/>
          <p:cNvGrpSpPr/>
          <p:nvPr/>
        </p:nvGrpSpPr>
        <p:grpSpPr>
          <a:xfrm rot="0">
            <a:off x="13068300" y="3679891"/>
            <a:ext cx="4191000" cy="5788271"/>
            <a:chOff x="0" y="0"/>
            <a:chExt cx="2216083" cy="3060675"/>
          </a:xfrm>
        </p:grpSpPr>
        <p:sp>
          <p:nvSpPr>
            <p:cNvPr name="Freeform 16" id="16"/>
            <p:cNvSpPr/>
            <p:nvPr/>
          </p:nvSpPr>
          <p:spPr>
            <a:xfrm>
              <a:off x="0" y="0"/>
              <a:ext cx="2216083" cy="3060675"/>
            </a:xfrm>
            <a:custGeom>
              <a:avLst/>
              <a:gdLst/>
              <a:ahLst/>
              <a:cxnLst/>
              <a:rect r="r" b="b" t="t" l="l"/>
              <a:pathLst>
                <a:path h="3060675" w="2216083">
                  <a:moveTo>
                    <a:pt x="0" y="0"/>
                  </a:moveTo>
                  <a:lnTo>
                    <a:pt x="0" y="3060675"/>
                  </a:lnTo>
                  <a:lnTo>
                    <a:pt x="2216083" y="3060675"/>
                  </a:lnTo>
                  <a:lnTo>
                    <a:pt x="2216083" y="0"/>
                  </a:lnTo>
                  <a:lnTo>
                    <a:pt x="0" y="0"/>
                  </a:lnTo>
                  <a:close/>
                  <a:moveTo>
                    <a:pt x="2155123" y="2999715"/>
                  </a:moveTo>
                  <a:lnTo>
                    <a:pt x="59690" y="2999715"/>
                  </a:lnTo>
                  <a:lnTo>
                    <a:pt x="59690" y="59690"/>
                  </a:lnTo>
                  <a:lnTo>
                    <a:pt x="2155123" y="59690"/>
                  </a:lnTo>
                  <a:lnTo>
                    <a:pt x="2155123" y="2999715"/>
                  </a:lnTo>
                  <a:close/>
                </a:path>
              </a:pathLst>
            </a:custGeom>
            <a:solidFill>
              <a:srgbClr val="AE9142"/>
            </a:solidFill>
          </p:spPr>
        </p:sp>
      </p:grpSp>
      <p:grpSp>
        <p:nvGrpSpPr>
          <p:cNvPr name="Group 17" id="17"/>
          <p:cNvGrpSpPr/>
          <p:nvPr/>
        </p:nvGrpSpPr>
        <p:grpSpPr>
          <a:xfrm rot="0">
            <a:off x="7429300" y="3501132"/>
            <a:ext cx="3429400" cy="1027569"/>
            <a:chOff x="0" y="0"/>
            <a:chExt cx="4572533" cy="1370092"/>
          </a:xfrm>
        </p:grpSpPr>
        <p:sp>
          <p:nvSpPr>
            <p:cNvPr name="TextBox 18" id="18"/>
            <p:cNvSpPr txBox="true"/>
            <p:nvPr/>
          </p:nvSpPr>
          <p:spPr>
            <a:xfrm rot="0">
              <a:off x="0" y="0"/>
              <a:ext cx="4572533" cy="732234"/>
            </a:xfrm>
            <a:prstGeom prst="rect">
              <a:avLst/>
            </a:prstGeom>
          </p:spPr>
          <p:txBody>
            <a:bodyPr anchor="t" rtlCol="false" tIns="0" lIns="0" bIns="0" rIns="0">
              <a:spAutoFit/>
            </a:bodyPr>
            <a:lstStyle/>
            <a:p>
              <a:pPr algn="ctr">
                <a:lnSpc>
                  <a:spcPts val="4320"/>
                </a:lnSpc>
              </a:pPr>
              <a:r>
                <a:rPr lang="en-US" sz="3600" spc="36">
                  <a:solidFill>
                    <a:srgbClr val="0C2340"/>
                  </a:solidFill>
                  <a:latin typeface="Lora Italics"/>
                </a:rPr>
                <a:t>Decision Trees</a:t>
              </a:r>
            </a:p>
          </p:txBody>
        </p:sp>
        <p:sp>
          <p:nvSpPr>
            <p:cNvPr name="TextBox 19" id="19"/>
            <p:cNvSpPr txBox="true"/>
            <p:nvPr/>
          </p:nvSpPr>
          <p:spPr>
            <a:xfrm rot="0">
              <a:off x="0" y="783034"/>
              <a:ext cx="4572533" cy="587057"/>
            </a:xfrm>
            <a:prstGeom prst="rect">
              <a:avLst/>
            </a:prstGeom>
          </p:spPr>
          <p:txBody>
            <a:bodyPr anchor="t" rtlCol="false" tIns="0" lIns="0" bIns="0" rIns="0">
              <a:spAutoFit/>
            </a:bodyPr>
            <a:lstStyle/>
            <a:p>
              <a:pPr algn="ctr">
                <a:lnSpc>
                  <a:spcPts val="3900"/>
                </a:lnSpc>
              </a:pPr>
            </a:p>
          </p:txBody>
        </p:sp>
      </p:grpSp>
      <p:sp>
        <p:nvSpPr>
          <p:cNvPr name="TextBox 20" id="20"/>
          <p:cNvSpPr txBox="true"/>
          <p:nvPr/>
        </p:nvSpPr>
        <p:spPr>
          <a:xfrm rot="0">
            <a:off x="7204819" y="4170157"/>
            <a:ext cx="3878362" cy="4769639"/>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Montserrat"/>
              </a:rPr>
              <a:t>Simply a set of cascading questions. You use each attribute (i.e. a value of a given feature of the data point) to answer a question. The answer to each question decides the next question. At the end of this sequence of questions, you will end up with a probability of the data point belonging to each class, or in this case, diagnosis.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FEFEF"/>
        </a:solidFill>
      </p:bgPr>
    </p:bg>
    <p:spTree>
      <p:nvGrpSpPr>
        <p:cNvPr id="1" name=""/>
        <p:cNvGrpSpPr/>
        <p:nvPr/>
      </p:nvGrpSpPr>
      <p:grpSpPr>
        <a:xfrm>
          <a:off x="0" y="0"/>
          <a:ext cx="0" cy="0"/>
          <a:chOff x="0" y="0"/>
          <a:chExt cx="0" cy="0"/>
        </a:xfrm>
      </p:grpSpPr>
      <p:sp>
        <p:nvSpPr>
          <p:cNvPr name="TextBox 2" id="2"/>
          <p:cNvSpPr txBox="true"/>
          <p:nvPr/>
        </p:nvSpPr>
        <p:spPr>
          <a:xfrm rot="0">
            <a:off x="5447900" y="492919"/>
            <a:ext cx="11811400" cy="2169914"/>
          </a:xfrm>
          <a:prstGeom prst="rect">
            <a:avLst/>
          </a:prstGeom>
        </p:spPr>
        <p:txBody>
          <a:bodyPr anchor="t" rtlCol="false" tIns="0" lIns="0" bIns="0" rIns="0">
            <a:spAutoFit/>
          </a:bodyPr>
          <a:lstStyle/>
          <a:p>
            <a:pPr algn="r">
              <a:lnSpc>
                <a:spcPts val="8640"/>
              </a:lnSpc>
            </a:pPr>
            <a:r>
              <a:rPr lang="en-US" sz="7200" spc="72">
                <a:solidFill>
                  <a:srgbClr val="0C2340"/>
                </a:solidFill>
                <a:latin typeface="Lora"/>
              </a:rPr>
              <a:t>Application of Algorithms in Diagnosis Prediction</a:t>
            </a:r>
          </a:p>
        </p:txBody>
      </p:sp>
      <p:grpSp>
        <p:nvGrpSpPr>
          <p:cNvPr name="Group 3" id="3"/>
          <p:cNvGrpSpPr/>
          <p:nvPr/>
        </p:nvGrpSpPr>
        <p:grpSpPr>
          <a:xfrm rot="0">
            <a:off x="1028700" y="3769456"/>
            <a:ext cx="4419200" cy="6055731"/>
            <a:chOff x="0" y="0"/>
            <a:chExt cx="2336749" cy="3202100"/>
          </a:xfrm>
        </p:grpSpPr>
        <p:sp>
          <p:nvSpPr>
            <p:cNvPr name="Freeform 4" id="4"/>
            <p:cNvSpPr/>
            <p:nvPr/>
          </p:nvSpPr>
          <p:spPr>
            <a:xfrm>
              <a:off x="0" y="0"/>
              <a:ext cx="2336749" cy="3202100"/>
            </a:xfrm>
            <a:custGeom>
              <a:avLst/>
              <a:gdLst/>
              <a:ahLst/>
              <a:cxnLst/>
              <a:rect r="r" b="b" t="t" l="l"/>
              <a:pathLst>
                <a:path h="3202100" w="2336749">
                  <a:moveTo>
                    <a:pt x="0" y="0"/>
                  </a:moveTo>
                  <a:lnTo>
                    <a:pt x="0" y="3202100"/>
                  </a:lnTo>
                  <a:lnTo>
                    <a:pt x="2336749" y="3202100"/>
                  </a:lnTo>
                  <a:lnTo>
                    <a:pt x="2336749" y="0"/>
                  </a:lnTo>
                  <a:lnTo>
                    <a:pt x="0" y="0"/>
                  </a:lnTo>
                  <a:close/>
                  <a:moveTo>
                    <a:pt x="2275789" y="3141140"/>
                  </a:moveTo>
                  <a:lnTo>
                    <a:pt x="59690" y="3141140"/>
                  </a:lnTo>
                  <a:lnTo>
                    <a:pt x="59690" y="59690"/>
                  </a:lnTo>
                  <a:lnTo>
                    <a:pt x="2275789" y="59690"/>
                  </a:lnTo>
                  <a:lnTo>
                    <a:pt x="2275789" y="3141140"/>
                  </a:lnTo>
                  <a:close/>
                </a:path>
              </a:pathLst>
            </a:custGeom>
            <a:solidFill>
              <a:srgbClr val="AE9142"/>
            </a:solidFill>
          </p:spPr>
        </p:sp>
      </p:grpSp>
      <p:grpSp>
        <p:nvGrpSpPr>
          <p:cNvPr name="Group 5" id="5"/>
          <p:cNvGrpSpPr/>
          <p:nvPr/>
        </p:nvGrpSpPr>
        <p:grpSpPr>
          <a:xfrm rot="0">
            <a:off x="7048500" y="3633936"/>
            <a:ext cx="4191000" cy="6191250"/>
            <a:chOff x="0" y="0"/>
            <a:chExt cx="2216083" cy="3273759"/>
          </a:xfrm>
        </p:grpSpPr>
        <p:sp>
          <p:nvSpPr>
            <p:cNvPr name="Freeform 6" id="6"/>
            <p:cNvSpPr/>
            <p:nvPr/>
          </p:nvSpPr>
          <p:spPr>
            <a:xfrm>
              <a:off x="0" y="0"/>
              <a:ext cx="2216083" cy="3273759"/>
            </a:xfrm>
            <a:custGeom>
              <a:avLst/>
              <a:gdLst/>
              <a:ahLst/>
              <a:cxnLst/>
              <a:rect r="r" b="b" t="t" l="l"/>
              <a:pathLst>
                <a:path h="3273759" w="2216083">
                  <a:moveTo>
                    <a:pt x="0" y="0"/>
                  </a:moveTo>
                  <a:lnTo>
                    <a:pt x="0" y="3273759"/>
                  </a:lnTo>
                  <a:lnTo>
                    <a:pt x="2216083" y="3273759"/>
                  </a:lnTo>
                  <a:lnTo>
                    <a:pt x="2216083" y="0"/>
                  </a:lnTo>
                  <a:lnTo>
                    <a:pt x="0" y="0"/>
                  </a:lnTo>
                  <a:close/>
                  <a:moveTo>
                    <a:pt x="2155123" y="3212799"/>
                  </a:moveTo>
                  <a:lnTo>
                    <a:pt x="59690" y="3212799"/>
                  </a:lnTo>
                  <a:lnTo>
                    <a:pt x="59690" y="59690"/>
                  </a:lnTo>
                  <a:lnTo>
                    <a:pt x="2155123" y="59690"/>
                  </a:lnTo>
                  <a:lnTo>
                    <a:pt x="2155123" y="3212799"/>
                  </a:lnTo>
                  <a:close/>
                </a:path>
              </a:pathLst>
            </a:custGeom>
            <a:solidFill>
              <a:srgbClr val="AE9142"/>
            </a:solidFill>
          </p:spPr>
        </p:sp>
      </p:grpSp>
      <p:grpSp>
        <p:nvGrpSpPr>
          <p:cNvPr name="Group 7" id="7"/>
          <p:cNvGrpSpPr/>
          <p:nvPr/>
        </p:nvGrpSpPr>
        <p:grpSpPr>
          <a:xfrm rot="0">
            <a:off x="13068300" y="3205311"/>
            <a:ext cx="4191000" cy="6619875"/>
            <a:chOff x="0" y="0"/>
            <a:chExt cx="2216083" cy="3500404"/>
          </a:xfrm>
        </p:grpSpPr>
        <p:sp>
          <p:nvSpPr>
            <p:cNvPr name="Freeform 8" id="8"/>
            <p:cNvSpPr/>
            <p:nvPr/>
          </p:nvSpPr>
          <p:spPr>
            <a:xfrm>
              <a:off x="0" y="0"/>
              <a:ext cx="2216083" cy="3500404"/>
            </a:xfrm>
            <a:custGeom>
              <a:avLst/>
              <a:gdLst/>
              <a:ahLst/>
              <a:cxnLst/>
              <a:rect r="r" b="b" t="t" l="l"/>
              <a:pathLst>
                <a:path h="3500404" w="2216083">
                  <a:moveTo>
                    <a:pt x="0" y="0"/>
                  </a:moveTo>
                  <a:lnTo>
                    <a:pt x="0" y="3500404"/>
                  </a:lnTo>
                  <a:lnTo>
                    <a:pt x="2216083" y="3500404"/>
                  </a:lnTo>
                  <a:lnTo>
                    <a:pt x="2216083" y="0"/>
                  </a:lnTo>
                  <a:lnTo>
                    <a:pt x="0" y="0"/>
                  </a:lnTo>
                  <a:close/>
                  <a:moveTo>
                    <a:pt x="2155123" y="3439444"/>
                  </a:moveTo>
                  <a:lnTo>
                    <a:pt x="59690" y="3439444"/>
                  </a:lnTo>
                  <a:lnTo>
                    <a:pt x="59690" y="59690"/>
                  </a:lnTo>
                  <a:lnTo>
                    <a:pt x="2155123" y="59690"/>
                  </a:lnTo>
                  <a:lnTo>
                    <a:pt x="2155123" y="3439444"/>
                  </a:lnTo>
                  <a:close/>
                </a:path>
              </a:pathLst>
            </a:custGeom>
            <a:solidFill>
              <a:srgbClr val="AE9142"/>
            </a:solidFill>
          </p:spPr>
        </p:sp>
      </p:grpSp>
      <p:grpSp>
        <p:nvGrpSpPr>
          <p:cNvPr name="Group 9" id="9"/>
          <p:cNvGrpSpPr/>
          <p:nvPr/>
        </p:nvGrpSpPr>
        <p:grpSpPr>
          <a:xfrm rot="0">
            <a:off x="7429300" y="3769456"/>
            <a:ext cx="3429400" cy="1027569"/>
            <a:chOff x="0" y="0"/>
            <a:chExt cx="4572533" cy="1370092"/>
          </a:xfrm>
        </p:grpSpPr>
        <p:sp>
          <p:nvSpPr>
            <p:cNvPr name="TextBox 10" id="10"/>
            <p:cNvSpPr txBox="true"/>
            <p:nvPr/>
          </p:nvSpPr>
          <p:spPr>
            <a:xfrm rot="0">
              <a:off x="0" y="0"/>
              <a:ext cx="4572533" cy="732234"/>
            </a:xfrm>
            <a:prstGeom prst="rect">
              <a:avLst/>
            </a:prstGeom>
          </p:spPr>
          <p:txBody>
            <a:bodyPr anchor="t" rtlCol="false" tIns="0" lIns="0" bIns="0" rIns="0">
              <a:spAutoFit/>
            </a:bodyPr>
            <a:lstStyle/>
            <a:p>
              <a:pPr algn="ctr">
                <a:lnSpc>
                  <a:spcPts val="4320"/>
                </a:lnSpc>
              </a:pPr>
              <a:r>
                <a:rPr lang="en-US" sz="3600" spc="36">
                  <a:solidFill>
                    <a:srgbClr val="0C2340"/>
                  </a:solidFill>
                  <a:latin typeface="Lora Italics"/>
                </a:rPr>
                <a:t>Decision Trees</a:t>
              </a:r>
            </a:p>
          </p:txBody>
        </p:sp>
        <p:sp>
          <p:nvSpPr>
            <p:cNvPr name="TextBox 11" id="11"/>
            <p:cNvSpPr txBox="true"/>
            <p:nvPr/>
          </p:nvSpPr>
          <p:spPr>
            <a:xfrm rot="0">
              <a:off x="0" y="783034"/>
              <a:ext cx="4572533" cy="587057"/>
            </a:xfrm>
            <a:prstGeom prst="rect">
              <a:avLst/>
            </a:prstGeom>
          </p:spPr>
          <p:txBody>
            <a:bodyPr anchor="t" rtlCol="false" tIns="0" lIns="0" bIns="0" rIns="0">
              <a:spAutoFit/>
            </a:bodyPr>
            <a:lstStyle/>
            <a:p>
              <a:pPr algn="ctr">
                <a:lnSpc>
                  <a:spcPts val="3900"/>
                </a:lnSpc>
              </a:pPr>
            </a:p>
          </p:txBody>
        </p:sp>
      </p:grpSp>
      <p:grpSp>
        <p:nvGrpSpPr>
          <p:cNvPr name="Group 12" id="12"/>
          <p:cNvGrpSpPr/>
          <p:nvPr/>
        </p:nvGrpSpPr>
        <p:grpSpPr>
          <a:xfrm rot="0">
            <a:off x="13449100" y="3321814"/>
            <a:ext cx="3429400" cy="1576745"/>
            <a:chOff x="0" y="0"/>
            <a:chExt cx="4572533" cy="2102326"/>
          </a:xfrm>
        </p:grpSpPr>
        <p:sp>
          <p:nvSpPr>
            <p:cNvPr name="TextBox 13" id="13"/>
            <p:cNvSpPr txBox="true"/>
            <p:nvPr/>
          </p:nvSpPr>
          <p:spPr>
            <a:xfrm rot="0">
              <a:off x="0" y="0"/>
              <a:ext cx="4572533" cy="1464469"/>
            </a:xfrm>
            <a:prstGeom prst="rect">
              <a:avLst/>
            </a:prstGeom>
          </p:spPr>
          <p:txBody>
            <a:bodyPr anchor="t" rtlCol="false" tIns="0" lIns="0" bIns="0" rIns="0">
              <a:spAutoFit/>
            </a:bodyPr>
            <a:lstStyle/>
            <a:p>
              <a:pPr algn="ctr">
                <a:lnSpc>
                  <a:spcPts val="4320"/>
                </a:lnSpc>
              </a:pPr>
              <a:r>
                <a:rPr lang="en-US" sz="3600" spc="36">
                  <a:solidFill>
                    <a:srgbClr val="0C2340"/>
                  </a:solidFill>
                  <a:latin typeface="Lora Italics"/>
                </a:rPr>
                <a:t>Random Forest/Bagging</a:t>
              </a:r>
            </a:p>
          </p:txBody>
        </p:sp>
        <p:sp>
          <p:nvSpPr>
            <p:cNvPr name="TextBox 14" id="14"/>
            <p:cNvSpPr txBox="true"/>
            <p:nvPr/>
          </p:nvSpPr>
          <p:spPr>
            <a:xfrm rot="0">
              <a:off x="0" y="1515269"/>
              <a:ext cx="4572533" cy="587058"/>
            </a:xfrm>
            <a:prstGeom prst="rect">
              <a:avLst/>
            </a:prstGeom>
          </p:spPr>
          <p:txBody>
            <a:bodyPr anchor="t" rtlCol="false" tIns="0" lIns="0" bIns="0" rIns="0">
              <a:spAutoFit/>
            </a:bodyPr>
            <a:lstStyle/>
            <a:p>
              <a:pPr algn="ctr">
                <a:lnSpc>
                  <a:spcPts val="3900"/>
                </a:lnSpc>
              </a:pPr>
            </a:p>
          </p:txBody>
        </p:sp>
      </p:grpSp>
      <p:grpSp>
        <p:nvGrpSpPr>
          <p:cNvPr name="Group 15" id="15"/>
          <p:cNvGrpSpPr/>
          <p:nvPr/>
        </p:nvGrpSpPr>
        <p:grpSpPr>
          <a:xfrm rot="0">
            <a:off x="1181880" y="4007059"/>
            <a:ext cx="4034681" cy="1576745"/>
            <a:chOff x="0" y="0"/>
            <a:chExt cx="5379575" cy="2102326"/>
          </a:xfrm>
        </p:grpSpPr>
        <p:sp>
          <p:nvSpPr>
            <p:cNvPr name="TextBox 16" id="16"/>
            <p:cNvSpPr txBox="true"/>
            <p:nvPr/>
          </p:nvSpPr>
          <p:spPr>
            <a:xfrm rot="0">
              <a:off x="0" y="0"/>
              <a:ext cx="5379575" cy="1464469"/>
            </a:xfrm>
            <a:prstGeom prst="rect">
              <a:avLst/>
            </a:prstGeom>
          </p:spPr>
          <p:txBody>
            <a:bodyPr anchor="t" rtlCol="false" tIns="0" lIns="0" bIns="0" rIns="0">
              <a:spAutoFit/>
            </a:bodyPr>
            <a:lstStyle/>
            <a:p>
              <a:pPr algn="ctr">
                <a:lnSpc>
                  <a:spcPts val="4320"/>
                </a:lnSpc>
              </a:pPr>
              <a:r>
                <a:rPr lang="en-US" sz="3600" spc="36">
                  <a:solidFill>
                    <a:srgbClr val="0C2340"/>
                  </a:solidFill>
                  <a:latin typeface="Lora Italics"/>
                </a:rPr>
                <a:t>Kth Nearest Neighbor</a:t>
              </a:r>
            </a:p>
          </p:txBody>
        </p:sp>
        <p:sp>
          <p:nvSpPr>
            <p:cNvPr name="TextBox 17" id="17"/>
            <p:cNvSpPr txBox="true"/>
            <p:nvPr/>
          </p:nvSpPr>
          <p:spPr>
            <a:xfrm rot="0">
              <a:off x="0" y="1515269"/>
              <a:ext cx="5379575" cy="587058"/>
            </a:xfrm>
            <a:prstGeom prst="rect">
              <a:avLst/>
            </a:prstGeom>
          </p:spPr>
          <p:txBody>
            <a:bodyPr anchor="t" rtlCol="false" tIns="0" lIns="0" bIns="0" rIns="0">
              <a:spAutoFit/>
            </a:bodyPr>
            <a:lstStyle/>
            <a:p>
              <a:pPr algn="ctr">
                <a:lnSpc>
                  <a:spcPts val="3900"/>
                </a:lnSpc>
              </a:pPr>
            </a:p>
          </p:txBody>
        </p:sp>
      </p:grpSp>
      <p:sp>
        <p:nvSpPr>
          <p:cNvPr name="TextBox 18" id="18"/>
          <p:cNvSpPr txBox="true"/>
          <p:nvPr/>
        </p:nvSpPr>
        <p:spPr>
          <a:xfrm rot="0">
            <a:off x="1181880" y="5220585"/>
            <a:ext cx="4112841" cy="828296"/>
          </a:xfrm>
          <a:prstGeom prst="rect">
            <a:avLst/>
          </a:prstGeom>
        </p:spPr>
        <p:txBody>
          <a:bodyPr anchor="t" rtlCol="false" tIns="0" lIns="0" bIns="0" rIns="0">
            <a:spAutoFit/>
          </a:bodyPr>
          <a:lstStyle/>
          <a:p>
            <a:pPr algn="ctr">
              <a:lnSpc>
                <a:spcPts val="3359"/>
              </a:lnSpc>
            </a:pPr>
            <a:r>
              <a:rPr lang="en-US" sz="2400">
                <a:solidFill>
                  <a:srgbClr val="000000"/>
                </a:solidFill>
                <a:latin typeface="Montserrat"/>
              </a:rPr>
              <a:t>• Behavioral segmentation by purchase history</a:t>
            </a:r>
          </a:p>
        </p:txBody>
      </p:sp>
      <p:sp>
        <p:nvSpPr>
          <p:cNvPr name="TextBox 19" id="19"/>
          <p:cNvSpPr txBox="true"/>
          <p:nvPr/>
        </p:nvSpPr>
        <p:spPr>
          <a:xfrm rot="0">
            <a:off x="1181880" y="5972681"/>
            <a:ext cx="4034681" cy="3215640"/>
          </a:xfrm>
          <a:prstGeom prst="rect">
            <a:avLst/>
          </a:prstGeom>
        </p:spPr>
        <p:txBody>
          <a:bodyPr anchor="t" rtlCol="false" tIns="0" lIns="0" bIns="0" rIns="0">
            <a:spAutoFit/>
          </a:bodyPr>
          <a:lstStyle/>
          <a:p>
            <a:pPr algn="ctr">
              <a:lnSpc>
                <a:spcPts val="3900"/>
              </a:lnSpc>
              <a:spcBef>
                <a:spcPct val="0"/>
              </a:spcBef>
            </a:pPr>
          </a:p>
          <a:p>
            <a:pPr algn="ctr">
              <a:lnSpc>
                <a:spcPts val="3600"/>
              </a:lnSpc>
              <a:spcBef>
                <a:spcPct val="0"/>
              </a:spcBef>
            </a:pPr>
            <a:r>
              <a:rPr lang="en-US" sz="2400">
                <a:solidFill>
                  <a:srgbClr val="000000"/>
                </a:solidFill>
                <a:latin typeface="Montserrat Italics"/>
              </a:rPr>
              <a:t>ie. Consumer A's purchase behavior resembled consumer B, so we will assume they will purchase similar to Consumer B in the future</a:t>
            </a:r>
          </a:p>
        </p:txBody>
      </p:sp>
      <p:sp>
        <p:nvSpPr>
          <p:cNvPr name="TextBox 20" id="20"/>
          <p:cNvSpPr txBox="true"/>
          <p:nvPr/>
        </p:nvSpPr>
        <p:spPr>
          <a:xfrm rot="0">
            <a:off x="7196567" y="4465360"/>
            <a:ext cx="3894867" cy="828296"/>
          </a:xfrm>
          <a:prstGeom prst="rect">
            <a:avLst/>
          </a:prstGeom>
        </p:spPr>
        <p:txBody>
          <a:bodyPr anchor="t" rtlCol="false" tIns="0" lIns="0" bIns="0" rIns="0">
            <a:spAutoFit/>
          </a:bodyPr>
          <a:lstStyle/>
          <a:p>
            <a:pPr algn="ctr">
              <a:lnSpc>
                <a:spcPts val="3359"/>
              </a:lnSpc>
            </a:pPr>
            <a:r>
              <a:rPr lang="en-US" sz="2400">
                <a:solidFill>
                  <a:srgbClr val="000000"/>
                </a:solidFill>
                <a:latin typeface="Montserrat"/>
              </a:rPr>
              <a:t>• Determining the species of an animal</a:t>
            </a:r>
          </a:p>
        </p:txBody>
      </p:sp>
      <p:sp>
        <p:nvSpPr>
          <p:cNvPr name="TextBox 21" id="21"/>
          <p:cNvSpPr txBox="true"/>
          <p:nvPr/>
        </p:nvSpPr>
        <p:spPr>
          <a:xfrm rot="0">
            <a:off x="7196567" y="5972681"/>
            <a:ext cx="3894867" cy="2758440"/>
          </a:xfrm>
          <a:prstGeom prst="rect">
            <a:avLst/>
          </a:prstGeom>
        </p:spPr>
        <p:txBody>
          <a:bodyPr anchor="t" rtlCol="false" tIns="0" lIns="0" bIns="0" rIns="0">
            <a:spAutoFit/>
          </a:bodyPr>
          <a:lstStyle/>
          <a:p>
            <a:pPr algn="ctr">
              <a:lnSpc>
                <a:spcPts val="3900"/>
              </a:lnSpc>
              <a:spcBef>
                <a:spcPct val="0"/>
              </a:spcBef>
            </a:pPr>
          </a:p>
          <a:p>
            <a:pPr algn="ctr">
              <a:lnSpc>
                <a:spcPts val="3600"/>
              </a:lnSpc>
              <a:spcBef>
                <a:spcPct val="0"/>
              </a:spcBef>
            </a:pPr>
            <a:r>
              <a:rPr lang="en-US" sz="2400">
                <a:solidFill>
                  <a:srgbClr val="000000"/>
                </a:solidFill>
                <a:latin typeface="Montserrat Italics"/>
              </a:rPr>
              <a:t>ie. Species 1 can be determined by a series of atributes and Species 2 has a different series of attributes. S</a:t>
            </a:r>
          </a:p>
        </p:txBody>
      </p:sp>
      <p:sp>
        <p:nvSpPr>
          <p:cNvPr name="TextBox 22" id="22"/>
          <p:cNvSpPr txBox="true"/>
          <p:nvPr/>
        </p:nvSpPr>
        <p:spPr>
          <a:xfrm rot="0">
            <a:off x="13175964" y="4647670"/>
            <a:ext cx="3975673" cy="1253875"/>
          </a:xfrm>
          <a:prstGeom prst="rect">
            <a:avLst/>
          </a:prstGeom>
        </p:spPr>
        <p:txBody>
          <a:bodyPr anchor="t" rtlCol="false" tIns="0" lIns="0" bIns="0" rIns="0">
            <a:spAutoFit/>
          </a:bodyPr>
          <a:lstStyle/>
          <a:p>
            <a:pPr algn="ctr">
              <a:lnSpc>
                <a:spcPts val="3359"/>
              </a:lnSpc>
            </a:pPr>
            <a:r>
              <a:rPr lang="en-US" sz="2400">
                <a:solidFill>
                  <a:srgbClr val="000000"/>
                </a:solidFill>
                <a:latin typeface="Montserrat"/>
              </a:rPr>
              <a:t>• Determining the species of an animal with multiple decision trees</a:t>
            </a:r>
          </a:p>
        </p:txBody>
      </p:sp>
      <p:sp>
        <p:nvSpPr>
          <p:cNvPr name="TextBox 23" id="23"/>
          <p:cNvSpPr txBox="true"/>
          <p:nvPr/>
        </p:nvSpPr>
        <p:spPr>
          <a:xfrm rot="0">
            <a:off x="13244548" y="6201281"/>
            <a:ext cx="3838505" cy="2758440"/>
          </a:xfrm>
          <a:prstGeom prst="rect">
            <a:avLst/>
          </a:prstGeom>
        </p:spPr>
        <p:txBody>
          <a:bodyPr anchor="t" rtlCol="false" tIns="0" lIns="0" bIns="0" rIns="0">
            <a:spAutoFit/>
          </a:bodyPr>
          <a:lstStyle/>
          <a:p>
            <a:pPr algn="ctr">
              <a:lnSpc>
                <a:spcPts val="3900"/>
              </a:lnSpc>
              <a:spcBef>
                <a:spcPct val="0"/>
              </a:spcBef>
            </a:pPr>
          </a:p>
          <a:p>
            <a:pPr algn="ctr">
              <a:lnSpc>
                <a:spcPts val="3600"/>
              </a:lnSpc>
              <a:spcBef>
                <a:spcPct val="0"/>
              </a:spcBef>
            </a:pPr>
            <a:r>
              <a:rPr lang="en-US" sz="2400">
                <a:solidFill>
                  <a:srgbClr val="000000"/>
                </a:solidFill>
                <a:latin typeface="Montserrat Italics"/>
              </a:rPr>
              <a:t>ie. Take the example used for Decision Trees &amp; picture 500 trees each created by randomly sampling our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C2340"/>
        </a:solidFill>
      </p:bgPr>
    </p:bg>
    <p:spTree>
      <p:nvGrpSpPr>
        <p:cNvPr id="1" name=""/>
        <p:cNvGrpSpPr/>
        <p:nvPr/>
      </p:nvGrpSpPr>
      <p:grpSpPr>
        <a:xfrm>
          <a:off x="0" y="0"/>
          <a:ext cx="0" cy="0"/>
          <a:chOff x="0" y="0"/>
          <a:chExt cx="0" cy="0"/>
        </a:xfrm>
      </p:grpSpPr>
      <p:sp>
        <p:nvSpPr>
          <p:cNvPr name="AutoShape 2" id="2"/>
          <p:cNvSpPr/>
          <p:nvPr/>
        </p:nvSpPr>
        <p:spPr>
          <a:xfrm rot="0">
            <a:off x="11343557" y="-228600"/>
            <a:ext cx="7096843" cy="10744200"/>
          </a:xfrm>
          <a:prstGeom prst="rect">
            <a:avLst/>
          </a:prstGeom>
          <a:solidFill>
            <a:srgbClr val="EFEFEF"/>
          </a:solidFill>
        </p:spPr>
      </p:sp>
      <p:pic>
        <p:nvPicPr>
          <p:cNvPr name="Picture 3" id="3"/>
          <p:cNvPicPr>
            <a:picLocks noChangeAspect="true"/>
          </p:cNvPicPr>
          <p:nvPr/>
        </p:nvPicPr>
        <p:blipFill>
          <a:blip r:embed="rId2"/>
          <a:srcRect l="404" t="0" r="1414" b="0"/>
          <a:stretch>
            <a:fillRect/>
          </a:stretch>
        </p:blipFill>
        <p:spPr>
          <a:xfrm flipH="false" flipV="false" rot="0">
            <a:off x="704594" y="3097703"/>
            <a:ext cx="9778746" cy="6160597"/>
          </a:xfrm>
          <a:prstGeom prst="rect">
            <a:avLst/>
          </a:prstGeom>
        </p:spPr>
      </p:pic>
      <p:sp>
        <p:nvSpPr>
          <p:cNvPr name="TextBox 4" id="4"/>
          <p:cNvSpPr txBox="true"/>
          <p:nvPr/>
        </p:nvSpPr>
        <p:spPr>
          <a:xfrm rot="0">
            <a:off x="704594" y="395106"/>
            <a:ext cx="10264493" cy="2447330"/>
          </a:xfrm>
          <a:prstGeom prst="rect">
            <a:avLst/>
          </a:prstGeom>
        </p:spPr>
        <p:txBody>
          <a:bodyPr anchor="t" rtlCol="false" tIns="0" lIns="0" bIns="0" rIns="0">
            <a:spAutoFit/>
          </a:bodyPr>
          <a:lstStyle/>
          <a:p>
            <a:pPr>
              <a:lnSpc>
                <a:spcPts val="9600"/>
              </a:lnSpc>
            </a:pPr>
            <a:r>
              <a:rPr lang="en-US" sz="8000">
                <a:solidFill>
                  <a:srgbClr val="EFEFEF"/>
                </a:solidFill>
                <a:latin typeface="Montserrat Classic Bold"/>
              </a:rPr>
              <a:t>Mean Measurements</a:t>
            </a:r>
          </a:p>
        </p:txBody>
      </p:sp>
      <p:grpSp>
        <p:nvGrpSpPr>
          <p:cNvPr name="Group 5" id="5"/>
          <p:cNvGrpSpPr/>
          <p:nvPr/>
        </p:nvGrpSpPr>
        <p:grpSpPr>
          <a:xfrm rot="0">
            <a:off x="11709220" y="524006"/>
            <a:ext cx="6057062" cy="7681288"/>
            <a:chOff x="0" y="0"/>
            <a:chExt cx="8076082" cy="10241717"/>
          </a:xfrm>
        </p:grpSpPr>
        <p:sp>
          <p:nvSpPr>
            <p:cNvPr name="TextBox 6" id="6"/>
            <p:cNvSpPr txBox="true"/>
            <p:nvPr/>
          </p:nvSpPr>
          <p:spPr>
            <a:xfrm rot="0">
              <a:off x="0" y="-76200"/>
              <a:ext cx="8076082" cy="793671"/>
            </a:xfrm>
            <a:prstGeom prst="rect">
              <a:avLst/>
            </a:prstGeom>
          </p:spPr>
          <p:txBody>
            <a:bodyPr anchor="t" rtlCol="false" tIns="0" lIns="0" bIns="0" rIns="0">
              <a:spAutoFit/>
            </a:bodyPr>
            <a:lstStyle/>
            <a:p>
              <a:pPr>
                <a:lnSpc>
                  <a:spcPts val="5040"/>
                </a:lnSpc>
              </a:pPr>
              <a:r>
                <a:rPr lang="en-US" sz="3600" spc="288">
                  <a:solidFill>
                    <a:srgbClr val="0C2340"/>
                  </a:solidFill>
                  <a:latin typeface="Montserrat Classic Bold"/>
                </a:rPr>
                <a:t>OUR FINDINGS:</a:t>
              </a:r>
            </a:p>
          </p:txBody>
        </p:sp>
        <p:sp>
          <p:nvSpPr>
            <p:cNvPr name="TextBox 7" id="7"/>
            <p:cNvSpPr txBox="true"/>
            <p:nvPr/>
          </p:nvSpPr>
          <p:spPr>
            <a:xfrm rot="0">
              <a:off x="0" y="1307267"/>
              <a:ext cx="8076082" cy="8934450"/>
            </a:xfrm>
            <a:prstGeom prst="rect">
              <a:avLst/>
            </a:prstGeom>
          </p:spPr>
          <p:txBody>
            <a:bodyPr anchor="t" rtlCol="false" tIns="0" lIns="0" bIns="0" rIns="0">
              <a:spAutoFit/>
            </a:bodyPr>
            <a:lstStyle/>
            <a:p>
              <a:pPr>
                <a:lnSpc>
                  <a:spcPts val="4499"/>
                </a:lnSpc>
              </a:pPr>
              <a:r>
                <a:rPr lang="en-US" sz="3000">
                  <a:solidFill>
                    <a:srgbClr val="0C2340"/>
                  </a:solidFill>
                  <a:latin typeface="Lora"/>
                </a:rPr>
                <a:t>In some of the mean histograms, we see vast differences between the distributions for benign and malignant tumors (orange and blue). While for others, the distributions are relatively similar.</a:t>
              </a:r>
            </a:p>
            <a:p>
              <a:pPr>
                <a:lnSpc>
                  <a:spcPts val="4500"/>
                </a:lnSpc>
              </a:pPr>
              <a:r>
                <a:rPr lang="en-US" sz="2999">
                  <a:solidFill>
                    <a:srgbClr val="0C2340"/>
                  </a:solidFill>
                  <a:latin typeface="Lora"/>
                </a:rPr>
                <a:t>For</a:t>
              </a:r>
              <a:r>
                <a:rPr lang="en-US" sz="3000">
                  <a:solidFill>
                    <a:srgbClr val="0C2340"/>
                  </a:solidFill>
                  <a:latin typeface="Lora"/>
                </a:rPr>
                <a:t> example, the area_mean chart has vastly different distributions for the orange and blue data, which means that the mean values for benign and malignant area_means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DAD1xnHfq9c</dc:identifier>
  <dcterms:modified xsi:type="dcterms:W3CDTF">2011-08-01T06:04:30Z</dcterms:modified>
  <cp:revision>1</cp:revision>
  <dc:title>Notre Dame Project</dc:title>
</cp:coreProperties>
</file>